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47d1c7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47d1c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47d1c76a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a47d1c76a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47d1c76a_1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a47d1c76a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47d1c76a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a47d1c76a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47d1c76a_1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a47d1c76a_1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47d1c76a_1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a47d1c76a_1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47d1c76a_1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a47d1c76a_1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47d1c76a_1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a47d1c76a_1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47d1c76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47d1c7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47d1c76a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47d1c76a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47d1c76a_1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47d1c76a_1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a47d1c76a_1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a47d1c76a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47d1c76a_1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47d1c76a_1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47d1c76a_1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47d1c76a_1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47d1c76a_1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a47d1c76a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47d1c76a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a47d1c76a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237550"/>
            <a:ext cx="4971201" cy="13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89675" y="2038775"/>
            <a:ext cx="8275500" cy="25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KURS FÜR REGIONALE</a:t>
            </a:r>
            <a:endParaRPr b="1" sz="4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TISCHOFFIZIELLE</a:t>
            </a:r>
            <a:endParaRPr b="1" sz="4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Modul Allgemeine Vorschriften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Deutsch – Version </a:t>
            </a:r>
            <a:r>
              <a:rPr i="1" lang="fr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Oktober</a:t>
            </a:r>
            <a:r>
              <a:rPr i="1"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2018</a:t>
            </a:r>
            <a:endParaRPr i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181050" y="999550"/>
            <a:ext cx="60570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Spieluhren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24-Sekundenuhr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Matchblatt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Kugelschreiber</a:t>
            </a:r>
            <a:b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(Schwarz oder Blau und Rot)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Anzeigetafeln für die Spielerfouls</a:t>
            </a:r>
            <a:b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von 1 bis 5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Anzeigetafeln für die 4 Mannschaftsfouls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81050" y="213800"/>
            <a:ext cx="6306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 am Offiziellentisch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675" y="1343875"/>
            <a:ext cx="2601150" cy="260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181050" y="999550"/>
            <a:ext cx="60570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Spieluhren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24-Sekundenuhr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Matchblatt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Kugelschreiber</a:t>
            </a:r>
            <a:b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(Schwarz oder Blau und Rot)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Anzeigetafeln für die Spielerfouls</a:t>
            </a:r>
            <a:b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von 1 bis 5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Anzeigetafeln für die 4 Mannschaftsfouls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 Alarmsignal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181050" y="213800"/>
            <a:ext cx="6306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 am Offiziellentisch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3500" y="1194475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181050" y="999550"/>
            <a:ext cx="87057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Spieluhren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24-Sekundenuhr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Matchblatt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Kugelschreiber</a:t>
            </a:r>
            <a:b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(Schwarz oder Blau und Rot)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Anzeigetafeln für die Spielerfouls</a:t>
            </a:r>
            <a:b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von 1 bis 5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 Anzeigetafeln für die 4 Mannschaftsfouls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Ein Alarmsignal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Pfeil zur Anzeige des Wechselnden Ballbesitz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181050" y="213800"/>
            <a:ext cx="6306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 am Offiziellentisch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1400" y="1226501"/>
            <a:ext cx="3369925" cy="20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489675" y="2267375"/>
            <a:ext cx="86544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Der Pfeil zur Anzeige des wechselnden Ballbesitz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/>
        </p:nvSpPr>
        <p:spPr>
          <a:xfrm>
            <a:off x="906300" y="2258375"/>
            <a:ext cx="7331400" cy="10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Abwarten des ersten Ballbesitzes und Positionierung des Pfeils in Angriffsrichtung der Mannschaft ohne Ballkontrolle.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566850" y="1095125"/>
            <a:ext cx="80103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Der Pfeil zur Anzeige des Wechselnden Ballbesitz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50" y="782200"/>
            <a:ext cx="3122325" cy="3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7475" y="2876925"/>
            <a:ext cx="2495475" cy="15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3472225" y="973225"/>
            <a:ext cx="5164200" cy="1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Mannschaft A gewinnt die erste Ballkontrolle und greift in gezeigter Richtung an</a:t>
            </a:r>
            <a:endParaRPr b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6" name="Google Shape;216;p27"/>
          <p:cNvCxnSpPr/>
          <p:nvPr/>
        </p:nvCxnSpPr>
        <p:spPr>
          <a:xfrm flipH="1">
            <a:off x="3860600" y="2517325"/>
            <a:ext cx="3532200" cy="18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27"/>
          <p:cNvSpPr txBox="1"/>
          <p:nvPr/>
        </p:nvSpPr>
        <p:spPr>
          <a:xfrm>
            <a:off x="3472225" y="3148363"/>
            <a:ext cx="34497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Der Pfeil wird positioniert :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/>
        </p:nvSpPr>
        <p:spPr>
          <a:xfrm>
            <a:off x="271650" y="1064000"/>
            <a:ext cx="86007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Wenn der Pfeil gedreht werden muss, wartet der Offizielle ab bis der Einwurf stattgefunden hat und dreht anschliessend den Pfeil.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271650" y="2768650"/>
            <a:ext cx="8600700" cy="16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 Anfang einer Spielperiode</a:t>
            </a:r>
            <a:endParaRPr b="1"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bei Sprungballsituationen</a:t>
            </a:r>
            <a:endParaRPr b="1"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89675" y="2267375"/>
            <a:ext cx="86544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OFFIZIELLENTISCH UND MATERIAL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5"/>
          <p:cNvCxnSpPr/>
          <p:nvPr/>
        </p:nvCxnSpPr>
        <p:spPr>
          <a:xfrm>
            <a:off x="0" y="3810900"/>
            <a:ext cx="91548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5"/>
          <p:cNvCxnSpPr>
            <a:endCxn id="74" idx="0"/>
          </p:cNvCxnSpPr>
          <p:nvPr/>
        </p:nvCxnSpPr>
        <p:spPr>
          <a:xfrm>
            <a:off x="4572000" y="3810900"/>
            <a:ext cx="0" cy="8643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15"/>
          <p:cNvCxnSpPr/>
          <p:nvPr/>
        </p:nvCxnSpPr>
        <p:spPr>
          <a:xfrm>
            <a:off x="1171650" y="2946425"/>
            <a:ext cx="0" cy="8643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15"/>
          <p:cNvCxnSpPr/>
          <p:nvPr/>
        </p:nvCxnSpPr>
        <p:spPr>
          <a:xfrm>
            <a:off x="7972350" y="2946600"/>
            <a:ext cx="0" cy="8643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5"/>
          <p:cNvSpPr/>
          <p:nvPr/>
        </p:nvSpPr>
        <p:spPr>
          <a:xfrm>
            <a:off x="0" y="2469625"/>
            <a:ext cx="7239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8420100" y="2509025"/>
            <a:ext cx="7239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037649" y="2055625"/>
            <a:ext cx="3068700" cy="7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Offiziellentisch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759150" y="2469625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258750" y="2469625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2537250" y="2469625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2036850" y="2469625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3979200" y="1621400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4827600" y="1621400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3250200" y="1621400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5556600" y="1621400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2508750" y="4008900"/>
            <a:ext cx="1830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</a:rPr>
              <a:t>Spielfeld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 rot="1680">
            <a:off x="3483225" y="3081900"/>
            <a:ext cx="30687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Stühle für die </a:t>
            </a:r>
            <a:r>
              <a:rPr lang="fr">
                <a:solidFill>
                  <a:schemeClr val="lt1"/>
                </a:solidFill>
              </a:rPr>
              <a:t>Einwechselspieler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 rot="-877981">
            <a:off x="268464" y="978056"/>
            <a:ext cx="2619672" cy="4682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Mannschaftsbankbereiche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050050" y="1406000"/>
            <a:ext cx="348000" cy="1263590"/>
          </a:xfrm>
          <a:custGeom>
            <a:rect b="b" l="l" r="r" t="t"/>
            <a:pathLst>
              <a:path extrusionOk="0" h="36663" w="13815">
                <a:moveTo>
                  <a:pt x="12814" y="0"/>
                </a:moveTo>
                <a:cubicBezTo>
                  <a:pt x="12814" y="3678"/>
                  <a:pt x="14950" y="15959"/>
                  <a:pt x="12814" y="22069"/>
                </a:cubicBezTo>
                <a:cubicBezTo>
                  <a:pt x="10678" y="28180"/>
                  <a:pt x="2136" y="34231"/>
                  <a:pt x="0" y="36663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3" name="Google Shape;93;p15"/>
          <p:cNvSpPr/>
          <p:nvPr/>
        </p:nvSpPr>
        <p:spPr>
          <a:xfrm>
            <a:off x="6198825" y="3014825"/>
            <a:ext cx="407950" cy="288550"/>
          </a:xfrm>
          <a:custGeom>
            <a:rect b="b" l="l" r="r" t="t"/>
            <a:pathLst>
              <a:path extrusionOk="0" h="11542" w="16318">
                <a:moveTo>
                  <a:pt x="0" y="11542"/>
                </a:moveTo>
                <a:cubicBezTo>
                  <a:pt x="1924" y="10613"/>
                  <a:pt x="8822" y="7894"/>
                  <a:pt x="11542" y="5970"/>
                </a:cubicBezTo>
                <a:cubicBezTo>
                  <a:pt x="14262" y="4046"/>
                  <a:pt x="15522" y="995"/>
                  <a:pt x="16318" y="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94" name="Google Shape;94;p15"/>
          <p:cNvSpPr txBox="1"/>
          <p:nvPr/>
        </p:nvSpPr>
        <p:spPr>
          <a:xfrm rot="1556">
            <a:off x="3418650" y="322400"/>
            <a:ext cx="1989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</a:rPr>
              <a:t>Stühle für </a:t>
            </a:r>
            <a:r>
              <a:rPr lang="fr">
                <a:solidFill>
                  <a:schemeClr val="lt1"/>
                </a:solidFill>
              </a:rPr>
              <a:t>Offiziellen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5233675" y="616900"/>
            <a:ext cx="171225" cy="845750"/>
          </a:xfrm>
          <a:custGeom>
            <a:rect b="b" l="l" r="r" t="t"/>
            <a:pathLst>
              <a:path extrusionOk="0" h="33830" w="6849">
                <a:moveTo>
                  <a:pt x="0" y="0"/>
                </a:moveTo>
                <a:cubicBezTo>
                  <a:pt x="1128" y="3383"/>
                  <a:pt x="6434" y="14660"/>
                  <a:pt x="6766" y="20298"/>
                </a:cubicBezTo>
                <a:cubicBezTo>
                  <a:pt x="7098" y="25936"/>
                  <a:pt x="2786" y="31575"/>
                  <a:pt x="1990" y="33830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3037649" y="1172100"/>
            <a:ext cx="3068700" cy="76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0000"/>
                </a:solidFill>
              </a:rPr>
              <a:t>Offiziellentisch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979200" y="737875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rgbClr val="FF0000"/>
                </a:solidFill>
              </a:rPr>
              <a:t>3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4827600" y="737875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rgbClr val="FF0000"/>
                </a:solidFill>
              </a:rPr>
              <a:t>2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3250200" y="737875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4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556600" y="737875"/>
            <a:ext cx="348000" cy="35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rgbClr val="FF0000"/>
                </a:solidFill>
              </a:rPr>
              <a:t>1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2105400" y="2161100"/>
            <a:ext cx="4933200" cy="20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AutoNum type="arabicPeriod"/>
            </a:pPr>
            <a:r>
              <a:rPr lang="fr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24-Sekunden Zeitnehmer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AutoNum type="arabicPeriod"/>
            </a:pPr>
            <a:r>
              <a:rPr lang="fr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Zeitnehmer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AutoNum type="arabicPeriod"/>
            </a:pPr>
            <a:r>
              <a:rPr lang="fr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Anschreiber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AutoNum type="arabicPeriod"/>
            </a:pPr>
            <a:r>
              <a:rPr lang="fr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Anschreiber-Assistent</a:t>
            </a:r>
            <a:endParaRPr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181050" y="999550"/>
            <a:ext cx="60570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Spieluhren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81050" y="213800"/>
            <a:ext cx="6306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 am Offiziellentisch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025" y="1099163"/>
            <a:ext cx="2601149" cy="31308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181050" y="999550"/>
            <a:ext cx="60570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Spieluhren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24-Sekundenuhr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81050" y="213800"/>
            <a:ext cx="6306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 am Offiziellentisch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0600" y="1508900"/>
            <a:ext cx="4084125" cy="29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181050" y="999550"/>
            <a:ext cx="60570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Spieluhren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24-Sekundenuhr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Matchblatt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81050" y="213800"/>
            <a:ext cx="6306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 am Offiziellentisch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5725" y="1098462"/>
            <a:ext cx="2351849" cy="332483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81050" y="999550"/>
            <a:ext cx="60570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Spieluhren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24-Sekundenuhr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Matchblatt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Kugelschreiber</a:t>
            </a:r>
            <a:b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(Schwarz oder Blau und Rot)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181050" y="213800"/>
            <a:ext cx="6306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 am Offiziellentisch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475" y="1780300"/>
            <a:ext cx="3818851" cy="20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0" y="4675200"/>
            <a:ext cx="9144000" cy="46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1150" y="237550"/>
            <a:ext cx="2214151" cy="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181050" y="999550"/>
            <a:ext cx="6057000" cy="3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Spieluhren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24-Sekundenuhr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Matchblatt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Kugelschreiber</a:t>
            </a:r>
            <a:b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(Schwarz oder Blau und Rot)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●"/>
            </a:pP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Anzeigetafeln für die Spielerfouls</a:t>
            </a:r>
            <a:b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von 1 bis 5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81050" y="213800"/>
            <a:ext cx="63063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Material am Offiziellentisch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375" y="1342550"/>
            <a:ext cx="3724925" cy="29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81050" y="4675200"/>
            <a:ext cx="8781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www.swiss.basketball                                                                         #weareswissbasketball</a:t>
            </a:r>
            <a:endParaRPr sz="18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