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Montserrat"/>
      <p:regular r:id="rId30"/>
      <p:bold r:id="rId31"/>
      <p:italic r:id="rId32"/>
      <p:boldItalic r:id="rId33"/>
    </p:embeddedFont>
    <p:embeddedFont>
      <p:font typeface="Arial Narrow"/>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6.xml"/><Relationship Id="rId33" Type="http://schemas.openxmlformats.org/officeDocument/2006/relationships/font" Target="fonts/Montserrat-boldItalic.fntdata"/><Relationship Id="rId10" Type="http://schemas.openxmlformats.org/officeDocument/2006/relationships/slide" Target="slides/slide5.xml"/><Relationship Id="rId32" Type="http://schemas.openxmlformats.org/officeDocument/2006/relationships/font" Target="fonts/Montserrat-italic.fntdata"/><Relationship Id="rId13" Type="http://schemas.openxmlformats.org/officeDocument/2006/relationships/slide" Target="slides/slide8.xml"/><Relationship Id="rId35" Type="http://schemas.openxmlformats.org/officeDocument/2006/relationships/font" Target="fonts/ArialNarrow-bold.fntdata"/><Relationship Id="rId12" Type="http://schemas.openxmlformats.org/officeDocument/2006/relationships/slide" Target="slides/slide7.xml"/><Relationship Id="rId34" Type="http://schemas.openxmlformats.org/officeDocument/2006/relationships/font" Target="fonts/ArialNarrow-regular.fntdata"/><Relationship Id="rId15" Type="http://schemas.openxmlformats.org/officeDocument/2006/relationships/slide" Target="slides/slide10.xml"/><Relationship Id="rId37" Type="http://schemas.openxmlformats.org/officeDocument/2006/relationships/font" Target="fonts/ArialNarrow-boldItalic.fntdata"/><Relationship Id="rId14" Type="http://schemas.openxmlformats.org/officeDocument/2006/relationships/slide" Target="slides/slide9.xml"/><Relationship Id="rId36" Type="http://schemas.openxmlformats.org/officeDocument/2006/relationships/font" Target="fonts/ArialNarrow-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a47d1c7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a47d1c7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133549d3f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133549d3f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133549d3f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133549d3f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133549d3f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133549d3f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133549d3f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133549d3f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4133549d3f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133549d3f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133549d3f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133549d3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133549d3f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133549d3f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133549d3f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133549d3f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133549d3f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133549d3f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133549d3f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133549d3f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133549d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133549d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4401ab0bc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4401ab0bc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401ab0b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401ab0b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4133549d3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4133549d3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133549d3f_0_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133549d3f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133549d3f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133549d3f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133549d3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133549d3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33549d3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133549d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133549d3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133549d3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133549d3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133549d3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133549d3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133549d3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133549d3f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133549d3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133549d3f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133549d3f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53" name="Shape 53"/>
        <p:cNvGrpSpPr/>
        <p:nvPr/>
      </p:nvGrpSpPr>
      <p:grpSpPr>
        <a:xfrm>
          <a:off x="0" y="0"/>
          <a:ext cx="0" cy="0"/>
          <a:chOff x="0" y="0"/>
          <a:chExt cx="0" cy="0"/>
        </a:xfrm>
      </p:grpSpPr>
      <p:sp>
        <p:nvSpPr>
          <p:cNvPr id="54" name="Google Shape;54;p13"/>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3864100" y="237550"/>
            <a:ext cx="4971201" cy="1367300"/>
          </a:xfrm>
          <a:prstGeom prst="rect">
            <a:avLst/>
          </a:prstGeom>
          <a:noFill/>
          <a:ln>
            <a:noFill/>
          </a:ln>
        </p:spPr>
      </p:pic>
      <p:sp>
        <p:nvSpPr>
          <p:cNvPr id="56" name="Google Shape;56;p13"/>
          <p:cNvSpPr txBox="1"/>
          <p:nvPr/>
        </p:nvSpPr>
        <p:spPr>
          <a:xfrm>
            <a:off x="489675" y="2038775"/>
            <a:ext cx="8275500" cy="250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4500">
                <a:solidFill>
                  <a:schemeClr val="lt1"/>
                </a:solidFill>
                <a:latin typeface="Montserrat"/>
                <a:ea typeface="Montserrat"/>
                <a:cs typeface="Montserrat"/>
                <a:sym typeface="Montserrat"/>
              </a:rPr>
              <a:t>KURS FÜR REGIONALE</a:t>
            </a:r>
            <a:endParaRPr b="1" sz="4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fr" sz="4500">
                <a:solidFill>
                  <a:schemeClr val="lt1"/>
                </a:solidFill>
                <a:latin typeface="Montserrat"/>
                <a:ea typeface="Montserrat"/>
                <a:cs typeface="Montserrat"/>
                <a:sym typeface="Montserrat"/>
              </a:rPr>
              <a:t>TISCHOFFIZIELLE</a:t>
            </a:r>
            <a:endParaRPr b="1" sz="45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fr" sz="3000">
                <a:solidFill>
                  <a:schemeClr val="lt1"/>
                </a:solidFill>
                <a:latin typeface="Montserrat"/>
                <a:ea typeface="Montserrat"/>
                <a:cs typeface="Montserrat"/>
                <a:sym typeface="Montserrat"/>
              </a:rPr>
              <a:t>Modul 24-Sekunden Uhr</a:t>
            </a:r>
            <a:endParaRPr b="1" sz="30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fr" sz="2400">
                <a:solidFill>
                  <a:schemeClr val="lt1"/>
                </a:solidFill>
                <a:latin typeface="Montserrat"/>
                <a:ea typeface="Montserrat"/>
                <a:cs typeface="Montserrat"/>
                <a:sym typeface="Montserrat"/>
              </a:rPr>
              <a:t>Deutsch – Version Oktober 2018</a:t>
            </a:r>
            <a:endParaRPr b="1" sz="3600">
              <a:solidFill>
                <a:srgbClr val="FFFFFF"/>
              </a:solidFill>
              <a:latin typeface="Montserrat"/>
              <a:ea typeface="Montserrat"/>
              <a:cs typeface="Montserrat"/>
              <a:sym typeface="Montserrat"/>
            </a:endParaRPr>
          </a:p>
        </p:txBody>
      </p:sp>
      <p:sp>
        <p:nvSpPr>
          <p:cNvPr id="57" name="Google Shape;57;p13"/>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59" name="Shape 159"/>
        <p:cNvGrpSpPr/>
        <p:nvPr/>
      </p:nvGrpSpPr>
      <p:grpSpPr>
        <a:xfrm>
          <a:off x="0" y="0"/>
          <a:ext cx="0" cy="0"/>
          <a:chOff x="0" y="0"/>
          <a:chExt cx="0" cy="0"/>
        </a:xfrm>
      </p:grpSpPr>
      <p:sp>
        <p:nvSpPr>
          <p:cNvPr id="160" name="Google Shape;160;p22"/>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62" name="Google Shape;162;p22"/>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63" name="Google Shape;163;p22"/>
          <p:cNvSpPr txBox="1"/>
          <p:nvPr/>
        </p:nvSpPr>
        <p:spPr>
          <a:xfrm>
            <a:off x="348850" y="1535650"/>
            <a:ext cx="6132000" cy="143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Bei einem Foul oder Fuss-Spiel</a:t>
            </a:r>
            <a:r>
              <a:rPr lang="fr" sz="2400">
                <a:solidFill>
                  <a:srgbClr val="FFFFFF"/>
                </a:solidFill>
                <a:latin typeface="Montserrat"/>
                <a:ea typeface="Montserrat"/>
                <a:cs typeface="Montserrat"/>
                <a:sym typeface="Montserrat"/>
              </a:rPr>
              <a: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wenn die 24-Sekunden anzeige 14sek. oder mehr anzeigt</a:t>
            </a:r>
            <a:endParaRPr b="1" sz="2400">
              <a:solidFill>
                <a:srgbClr val="FFFFFF"/>
              </a:solidFill>
              <a:latin typeface="Montserrat"/>
              <a:ea typeface="Montserrat"/>
              <a:cs typeface="Montserrat"/>
              <a:sym typeface="Montserrat"/>
            </a:endParaRPr>
          </a:p>
        </p:txBody>
      </p:sp>
      <p:sp>
        <p:nvSpPr>
          <p:cNvPr id="164" name="Google Shape;164;p22"/>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65" name="Google Shape;165;p22"/>
          <p:cNvSpPr txBox="1"/>
          <p:nvPr/>
        </p:nvSpPr>
        <p:spPr>
          <a:xfrm>
            <a:off x="389100" y="929900"/>
            <a:ext cx="83451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Wenn die Mannschaftballkontrolle nicht wechselt :</a:t>
            </a:r>
            <a:endParaRPr b="1" sz="2400">
              <a:solidFill>
                <a:srgbClr val="FFFFFF"/>
              </a:solidFill>
              <a:latin typeface="Montserrat"/>
              <a:ea typeface="Montserrat"/>
              <a:cs typeface="Montserrat"/>
              <a:sym typeface="Montserrat"/>
            </a:endParaRPr>
          </a:p>
        </p:txBody>
      </p:sp>
      <p:sp>
        <p:nvSpPr>
          <p:cNvPr id="166" name="Google Shape;166;p22"/>
          <p:cNvSpPr txBox="1"/>
          <p:nvPr/>
        </p:nvSpPr>
        <p:spPr>
          <a:xfrm>
            <a:off x="4474650" y="25723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cxnSp>
        <p:nvCxnSpPr>
          <p:cNvPr id="167" name="Google Shape;167;p22"/>
          <p:cNvCxnSpPr/>
          <p:nvPr/>
        </p:nvCxnSpPr>
        <p:spPr>
          <a:xfrm>
            <a:off x="3529575" y="25234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68" name="Google Shape;168;p22"/>
          <p:cNvSpPr txBox="1"/>
          <p:nvPr/>
        </p:nvSpPr>
        <p:spPr>
          <a:xfrm>
            <a:off x="4322250" y="40963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cxnSp>
        <p:nvCxnSpPr>
          <p:cNvPr id="169" name="Google Shape;169;p22"/>
          <p:cNvCxnSpPr/>
          <p:nvPr/>
        </p:nvCxnSpPr>
        <p:spPr>
          <a:xfrm>
            <a:off x="3224775" y="39712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70" name="Google Shape;170;p22"/>
          <p:cNvSpPr txBox="1"/>
          <p:nvPr/>
        </p:nvSpPr>
        <p:spPr>
          <a:xfrm>
            <a:off x="348850" y="3059650"/>
            <a:ext cx="6330600" cy="1392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chemeClr val="lt1"/>
                </a:solidFill>
                <a:latin typeface="Montserrat"/>
                <a:ea typeface="Montserrat"/>
                <a:cs typeface="Montserrat"/>
                <a:sym typeface="Montserrat"/>
              </a:rPr>
              <a:t>Bei einem Foul oder Fuss-Spiel,</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wenn die 24-Sekunden anzeige weniger als 14sek anzeigt</a:t>
            </a:r>
            <a:endParaRPr b="1" sz="2400">
              <a:solidFill>
                <a:srgbClr val="FFFFFF"/>
              </a:solidFill>
              <a:latin typeface="Montserrat"/>
              <a:ea typeface="Montserrat"/>
              <a:cs typeface="Montserrat"/>
              <a:sym typeface="Montserrat"/>
            </a:endParaRPr>
          </a:p>
        </p:txBody>
      </p:sp>
      <p:sp>
        <p:nvSpPr>
          <p:cNvPr id="171" name="Google Shape;171;p22"/>
          <p:cNvSpPr txBox="1"/>
          <p:nvPr/>
        </p:nvSpPr>
        <p:spPr>
          <a:xfrm rot="861985">
            <a:off x="6182688" y="1727143"/>
            <a:ext cx="2992478" cy="71481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2400">
                <a:solidFill>
                  <a:srgbClr val="FFFFFF"/>
                </a:solidFill>
                <a:latin typeface="Montserrat"/>
                <a:ea typeface="Montserrat"/>
                <a:cs typeface="Montserrat"/>
                <a:sym typeface="Montserrat"/>
              </a:rPr>
              <a:t>IM VORFELD</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par>
                          <p:cTn fill="hold">
                            <p:stCondLst>
                              <p:cond delay="1000"/>
                            </p:stCondLst>
                            <p:childTnLst>
                              <p:par>
                                <p:cTn fill="hold" nodeType="afterEffect" presetClass="emph" presetID="8" presetSubtype="0">
                                  <p:stCondLst>
                                    <p:cond delay="0"/>
                                  </p:stCondLst>
                                  <p:childTnLst>
                                    <p:animRot by="-21600000">
                                      <p:cBhvr>
                                        <p:cTn dur="1000" fill="hold"/>
                                        <p:tgtEl>
                                          <p:spTgt spid="171"/>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75" name="Shape 175"/>
        <p:cNvGrpSpPr/>
        <p:nvPr/>
      </p:nvGrpSpPr>
      <p:grpSpPr>
        <a:xfrm>
          <a:off x="0" y="0"/>
          <a:ext cx="0" cy="0"/>
          <a:chOff x="0" y="0"/>
          <a:chExt cx="0" cy="0"/>
        </a:xfrm>
      </p:grpSpPr>
      <p:sp>
        <p:nvSpPr>
          <p:cNvPr id="176" name="Google Shape;176;p23"/>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78" name="Google Shape;178;p23"/>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79" name="Google Shape;179;p23"/>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80" name="Google Shape;180;p23"/>
          <p:cNvSpPr txBox="1"/>
          <p:nvPr/>
        </p:nvSpPr>
        <p:spPr>
          <a:xfrm>
            <a:off x="389100" y="929900"/>
            <a:ext cx="86592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chemeClr val="lt1"/>
                </a:solidFill>
                <a:latin typeface="Montserrat"/>
                <a:ea typeface="Montserrat"/>
                <a:cs typeface="Montserrat"/>
                <a:sym typeface="Montserrat"/>
              </a:rPr>
              <a:t>Wenn die Mannschaftballkontrolle nicht wechselt :</a:t>
            </a:r>
            <a:endParaRPr b="1" sz="2400">
              <a:solidFill>
                <a:schemeClr val="lt1"/>
              </a:solidFill>
              <a:latin typeface="Montserrat"/>
              <a:ea typeface="Montserrat"/>
              <a:cs typeface="Montserrat"/>
              <a:sym typeface="Montserrat"/>
            </a:endParaRPr>
          </a:p>
        </p:txBody>
      </p:sp>
      <p:sp>
        <p:nvSpPr>
          <p:cNvPr id="181" name="Google Shape;181;p23"/>
          <p:cNvSpPr txBox="1"/>
          <p:nvPr/>
        </p:nvSpPr>
        <p:spPr>
          <a:xfrm>
            <a:off x="348850" y="2145250"/>
            <a:ext cx="81615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Bei einem Foul oder Fuss-Spiel im Rückfeld</a:t>
            </a:r>
            <a:endParaRPr sz="2400">
              <a:solidFill>
                <a:srgbClr val="FFFFFF"/>
              </a:solidFill>
              <a:latin typeface="Montserrat"/>
              <a:ea typeface="Montserrat"/>
              <a:cs typeface="Montserrat"/>
              <a:sym typeface="Montserrat"/>
            </a:endParaRPr>
          </a:p>
        </p:txBody>
      </p:sp>
      <p:sp>
        <p:nvSpPr>
          <p:cNvPr id="182" name="Google Shape;182;p23"/>
          <p:cNvSpPr txBox="1"/>
          <p:nvPr/>
        </p:nvSpPr>
        <p:spPr>
          <a:xfrm>
            <a:off x="4273525" y="31197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183" name="Google Shape;183;p23"/>
          <p:cNvCxnSpPr/>
          <p:nvPr/>
        </p:nvCxnSpPr>
        <p:spPr>
          <a:xfrm>
            <a:off x="3148575" y="2833025"/>
            <a:ext cx="865200" cy="39240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87" name="Shape 187"/>
        <p:cNvGrpSpPr/>
        <p:nvPr/>
      </p:nvGrpSpPr>
      <p:grpSpPr>
        <a:xfrm>
          <a:off x="0" y="0"/>
          <a:ext cx="0" cy="0"/>
          <a:chOff x="0" y="0"/>
          <a:chExt cx="0" cy="0"/>
        </a:xfrm>
      </p:grpSpPr>
      <p:sp>
        <p:nvSpPr>
          <p:cNvPr id="188" name="Google Shape;188;p24"/>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90" name="Google Shape;190;p24"/>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91" name="Google Shape;191;p24"/>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92" name="Google Shape;192;p24"/>
          <p:cNvSpPr txBox="1"/>
          <p:nvPr/>
        </p:nvSpPr>
        <p:spPr>
          <a:xfrm>
            <a:off x="389100" y="929900"/>
            <a:ext cx="76542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p:txBody>
      </p:sp>
      <p:sp>
        <p:nvSpPr>
          <p:cNvPr id="193" name="Google Shape;193;p24"/>
          <p:cNvSpPr txBox="1"/>
          <p:nvPr/>
        </p:nvSpPr>
        <p:spPr>
          <a:xfrm>
            <a:off x="465300" y="1631375"/>
            <a:ext cx="7074900" cy="105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der Mannschaftsballbesitz wechselt</a:t>
            </a:r>
            <a:r>
              <a:rPr lang="fr" sz="2400">
                <a:solidFill>
                  <a:srgbClr val="FFFFFF"/>
                </a:solidFill>
                <a:latin typeface="Montserrat"/>
                <a:ea typeface="Montserrat"/>
                <a:cs typeface="Montserrat"/>
                <a:sym typeface="Montserrat"/>
              </a:rPr>
              <a:t> :</a:t>
            </a:r>
            <a:endParaRPr sz="2400">
              <a:solidFill>
                <a:srgbClr val="FFFFFF"/>
              </a:solidFill>
              <a:latin typeface="Montserrat"/>
              <a:ea typeface="Montserrat"/>
              <a:cs typeface="Montserrat"/>
              <a:sym typeface="Montserrat"/>
            </a:endParaRPr>
          </a:p>
          <a:p>
            <a:pPr indent="0" lvl="0" marL="0" rtl="0" algn="l">
              <a:lnSpc>
                <a:spcPct val="100000"/>
              </a:lnSpc>
              <a:spcBef>
                <a:spcPts val="0"/>
              </a:spcBef>
              <a:spcAft>
                <a:spcPts val="0"/>
              </a:spcAft>
              <a:buNone/>
            </a:pPr>
            <a:r>
              <a:rPr i="1" lang="fr" sz="1800">
                <a:solidFill>
                  <a:srgbClr val="FFFFFF"/>
                </a:solidFill>
                <a:latin typeface="Montserrat"/>
                <a:ea typeface="Montserrat"/>
                <a:cs typeface="Montserrat"/>
                <a:sym typeface="Montserrat"/>
              </a:rPr>
              <a:t>(</a:t>
            </a:r>
            <a:r>
              <a:rPr i="1" lang="fr" sz="1800">
                <a:solidFill>
                  <a:srgbClr val="FFFFFF"/>
                </a:solidFill>
                <a:latin typeface="Montserrat"/>
                <a:ea typeface="Montserrat"/>
                <a:cs typeface="Montserrat"/>
                <a:sym typeface="Montserrat"/>
              </a:rPr>
              <a:t>Nach einem Foul oder einer Regelverletzung der Mannschaft in Ballbesitz)</a:t>
            </a:r>
            <a:endParaRPr i="1" sz="1800">
              <a:solidFill>
                <a:srgbClr val="FFFFFF"/>
              </a:solidFill>
              <a:latin typeface="Montserrat"/>
              <a:ea typeface="Montserrat"/>
              <a:cs typeface="Montserrat"/>
              <a:sym typeface="Montserrat"/>
            </a:endParaRPr>
          </a:p>
        </p:txBody>
      </p:sp>
      <p:sp>
        <p:nvSpPr>
          <p:cNvPr id="194" name="Google Shape;194;p24"/>
          <p:cNvSpPr txBox="1"/>
          <p:nvPr/>
        </p:nvSpPr>
        <p:spPr>
          <a:xfrm>
            <a:off x="3859875" y="3366975"/>
            <a:ext cx="4896000" cy="88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Die Uhr wird wie folgend beschrieben zurückgesetzt :</a:t>
            </a:r>
            <a:endParaRPr b="1" sz="2400">
              <a:solidFill>
                <a:srgbClr val="FFFFFF"/>
              </a:solidFill>
              <a:latin typeface="Montserrat"/>
              <a:ea typeface="Montserrat"/>
              <a:cs typeface="Montserrat"/>
              <a:sym typeface="Montserrat"/>
            </a:endParaRPr>
          </a:p>
        </p:txBody>
      </p:sp>
      <p:cxnSp>
        <p:nvCxnSpPr>
          <p:cNvPr id="195" name="Google Shape;195;p24"/>
          <p:cNvCxnSpPr/>
          <p:nvPr/>
        </p:nvCxnSpPr>
        <p:spPr>
          <a:xfrm>
            <a:off x="4010050" y="2772313"/>
            <a:ext cx="865200" cy="39240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99" name="Shape 199"/>
        <p:cNvGrpSpPr/>
        <p:nvPr/>
      </p:nvGrpSpPr>
      <p:grpSpPr>
        <a:xfrm>
          <a:off x="0" y="0"/>
          <a:ext cx="0" cy="0"/>
          <a:chOff x="0" y="0"/>
          <a:chExt cx="0" cy="0"/>
        </a:xfrm>
      </p:grpSpPr>
      <p:sp>
        <p:nvSpPr>
          <p:cNvPr id="200" name="Google Shape;200;p25"/>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02" name="Google Shape;202;p25"/>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03" name="Google Shape;203;p25"/>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04" name="Google Shape;204;p25"/>
          <p:cNvSpPr txBox="1"/>
          <p:nvPr/>
        </p:nvSpPr>
        <p:spPr>
          <a:xfrm>
            <a:off x="4322250" y="22675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205" name="Google Shape;205;p25"/>
          <p:cNvCxnSpPr/>
          <p:nvPr/>
        </p:nvCxnSpPr>
        <p:spPr>
          <a:xfrm>
            <a:off x="3224775" y="21424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06" name="Google Shape;206;p25"/>
          <p:cNvSpPr txBox="1"/>
          <p:nvPr/>
        </p:nvSpPr>
        <p:spPr>
          <a:xfrm>
            <a:off x="348850" y="1230850"/>
            <a:ext cx="8726400" cy="99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der Einwurf im Rückfeld der neu in Ballkontrolle befindlichen Mannschaft ausgeführt wird</a:t>
            </a:r>
            <a:endParaRPr b="1" sz="2400">
              <a:solidFill>
                <a:srgbClr val="FFFFFF"/>
              </a:solidFill>
              <a:latin typeface="Montserrat"/>
              <a:ea typeface="Montserrat"/>
              <a:cs typeface="Montserrat"/>
              <a:sym typeface="Montserrat"/>
            </a:endParaRPr>
          </a:p>
        </p:txBody>
      </p:sp>
      <p:sp>
        <p:nvSpPr>
          <p:cNvPr id="207" name="Google Shape;207;p25"/>
          <p:cNvSpPr txBox="1"/>
          <p:nvPr/>
        </p:nvSpPr>
        <p:spPr>
          <a:xfrm>
            <a:off x="4322250" y="39439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cxnSp>
        <p:nvCxnSpPr>
          <p:cNvPr id="208" name="Google Shape;208;p25"/>
          <p:cNvCxnSpPr/>
          <p:nvPr/>
        </p:nvCxnSpPr>
        <p:spPr>
          <a:xfrm>
            <a:off x="3224775" y="38188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09" name="Google Shape;209;p25"/>
          <p:cNvSpPr txBox="1"/>
          <p:nvPr/>
        </p:nvSpPr>
        <p:spPr>
          <a:xfrm>
            <a:off x="348850" y="2907250"/>
            <a:ext cx="8433000" cy="9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solidFill>
                  <a:schemeClr val="lt1"/>
                </a:solidFill>
                <a:latin typeface="Montserrat"/>
                <a:ea typeface="Montserrat"/>
                <a:cs typeface="Montserrat"/>
                <a:sym typeface="Montserrat"/>
              </a:rPr>
              <a:t>Wenn der Einwurf im Vorfeld der neu in Ballkontrolle befindlichen Mannschaft ausgeführt wird</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13" name="Shape 213"/>
        <p:cNvGrpSpPr/>
        <p:nvPr/>
      </p:nvGrpSpPr>
      <p:grpSpPr>
        <a:xfrm>
          <a:off x="0" y="0"/>
          <a:ext cx="0" cy="0"/>
          <a:chOff x="0" y="0"/>
          <a:chExt cx="0" cy="0"/>
        </a:xfrm>
      </p:grpSpPr>
      <p:sp>
        <p:nvSpPr>
          <p:cNvPr id="214" name="Google Shape;214;p26"/>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16" name="Google Shape;216;p26"/>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17" name="Google Shape;217;p26"/>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18" name="Google Shape;218;p26"/>
          <p:cNvSpPr txBox="1"/>
          <p:nvPr/>
        </p:nvSpPr>
        <p:spPr>
          <a:xfrm>
            <a:off x="389100" y="929900"/>
            <a:ext cx="74169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p:txBody>
      </p:sp>
      <p:sp>
        <p:nvSpPr>
          <p:cNvPr id="219" name="Google Shape;219;p26"/>
          <p:cNvSpPr txBox="1"/>
          <p:nvPr/>
        </p:nvSpPr>
        <p:spPr>
          <a:xfrm>
            <a:off x="348850" y="2907250"/>
            <a:ext cx="757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der letzte Freiwurf erfolgreich ist</a:t>
            </a:r>
            <a:endParaRPr sz="2400">
              <a:solidFill>
                <a:srgbClr val="FFFFFF"/>
              </a:solidFill>
              <a:latin typeface="Montserrat"/>
              <a:ea typeface="Montserrat"/>
              <a:cs typeface="Montserrat"/>
              <a:sym typeface="Montserrat"/>
            </a:endParaRPr>
          </a:p>
        </p:txBody>
      </p:sp>
      <p:sp>
        <p:nvSpPr>
          <p:cNvPr id="220" name="Google Shape;220;p26"/>
          <p:cNvSpPr txBox="1"/>
          <p:nvPr/>
        </p:nvSpPr>
        <p:spPr>
          <a:xfrm>
            <a:off x="4273525" y="38817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221" name="Google Shape;221;p26"/>
          <p:cNvCxnSpPr/>
          <p:nvPr/>
        </p:nvCxnSpPr>
        <p:spPr>
          <a:xfrm>
            <a:off x="3148575" y="35950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22" name="Google Shape;222;p26"/>
          <p:cNvSpPr txBox="1"/>
          <p:nvPr/>
        </p:nvSpPr>
        <p:spPr>
          <a:xfrm>
            <a:off x="389100" y="2072900"/>
            <a:ext cx="7416900" cy="6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DIE </a:t>
            </a:r>
            <a:r>
              <a:rPr b="1" lang="fr" sz="2400">
                <a:solidFill>
                  <a:srgbClr val="FFFFFF"/>
                </a:solidFill>
                <a:latin typeface="Montserrat"/>
                <a:ea typeface="Montserrat"/>
                <a:cs typeface="Montserrat"/>
                <a:sym typeface="Montserrat"/>
              </a:rPr>
              <a:t>24-SEKUNDEN ANZEIGE LÖSCHEN !</a:t>
            </a:r>
            <a:endParaRPr b="1" sz="2400">
              <a:solidFill>
                <a:srgbClr val="FFFFFF"/>
              </a:solidFill>
              <a:latin typeface="Montserrat"/>
              <a:ea typeface="Montserrat"/>
              <a:cs typeface="Montserrat"/>
              <a:sym typeface="Montserrat"/>
            </a:endParaRPr>
          </a:p>
        </p:txBody>
      </p:sp>
      <p:sp>
        <p:nvSpPr>
          <p:cNvPr id="223" name="Google Shape;223;p26"/>
          <p:cNvSpPr txBox="1"/>
          <p:nvPr/>
        </p:nvSpPr>
        <p:spPr>
          <a:xfrm>
            <a:off x="389100" y="1353750"/>
            <a:ext cx="8865600" cy="6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300">
                <a:solidFill>
                  <a:srgbClr val="FFFFFF"/>
                </a:solidFill>
                <a:latin typeface="Montserrat"/>
                <a:ea typeface="Montserrat"/>
                <a:cs typeface="Montserrat"/>
                <a:sym typeface="Montserrat"/>
              </a:rPr>
              <a:t>Ein Foul gefolgt von einem oder mehreren Freiwürfen</a:t>
            </a:r>
            <a:endParaRPr b="1" sz="23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27" name="Shape 227"/>
        <p:cNvGrpSpPr/>
        <p:nvPr/>
      </p:nvGrpSpPr>
      <p:grpSpPr>
        <a:xfrm>
          <a:off x="0" y="0"/>
          <a:ext cx="0" cy="0"/>
          <a:chOff x="0" y="0"/>
          <a:chExt cx="0" cy="0"/>
        </a:xfrm>
      </p:grpSpPr>
      <p:sp>
        <p:nvSpPr>
          <p:cNvPr id="228" name="Google Shape;228;p27"/>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30" name="Google Shape;230;p27"/>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31" name="Google Shape;231;p27"/>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32" name="Google Shape;232;p27"/>
          <p:cNvSpPr txBox="1"/>
          <p:nvPr/>
        </p:nvSpPr>
        <p:spPr>
          <a:xfrm>
            <a:off x="389100" y="929900"/>
            <a:ext cx="8659200" cy="10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fr" sz="2300">
                <a:solidFill>
                  <a:schemeClr val="lt1"/>
                </a:solidFill>
                <a:latin typeface="Montserrat"/>
                <a:ea typeface="Montserrat"/>
                <a:cs typeface="Montserrat"/>
                <a:sym typeface="Montserrat"/>
              </a:rPr>
              <a:t>Ein Foul gefolgt von einem oder mehreren Freiwürfen</a:t>
            </a:r>
            <a:endParaRPr b="1" sz="2400">
              <a:solidFill>
                <a:srgbClr val="FFFFFF"/>
              </a:solidFill>
              <a:latin typeface="Montserrat"/>
              <a:ea typeface="Montserrat"/>
              <a:cs typeface="Montserrat"/>
              <a:sym typeface="Montserrat"/>
            </a:endParaRPr>
          </a:p>
        </p:txBody>
      </p:sp>
      <p:sp>
        <p:nvSpPr>
          <p:cNvPr id="233" name="Google Shape;233;p27"/>
          <p:cNvSpPr txBox="1"/>
          <p:nvPr/>
        </p:nvSpPr>
        <p:spPr>
          <a:xfrm>
            <a:off x="348850" y="2907250"/>
            <a:ext cx="757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es zu einem Defensiv-Rebound kommt</a:t>
            </a:r>
            <a:endParaRPr sz="2400">
              <a:solidFill>
                <a:srgbClr val="FFFFFF"/>
              </a:solidFill>
              <a:latin typeface="Montserrat"/>
              <a:ea typeface="Montserrat"/>
              <a:cs typeface="Montserrat"/>
              <a:sym typeface="Montserrat"/>
            </a:endParaRPr>
          </a:p>
        </p:txBody>
      </p:sp>
      <p:sp>
        <p:nvSpPr>
          <p:cNvPr id="234" name="Google Shape;234;p27"/>
          <p:cNvSpPr txBox="1"/>
          <p:nvPr/>
        </p:nvSpPr>
        <p:spPr>
          <a:xfrm>
            <a:off x="4273525" y="38817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235" name="Google Shape;235;p27"/>
          <p:cNvCxnSpPr/>
          <p:nvPr/>
        </p:nvCxnSpPr>
        <p:spPr>
          <a:xfrm>
            <a:off x="3148575" y="35950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36" name="Google Shape;236;p27"/>
          <p:cNvSpPr txBox="1"/>
          <p:nvPr/>
        </p:nvSpPr>
        <p:spPr>
          <a:xfrm>
            <a:off x="389100" y="2072900"/>
            <a:ext cx="7416900" cy="6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24-SEKUNDEN ANZEIGE LÖSCHEN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40" name="Shape 240"/>
        <p:cNvGrpSpPr/>
        <p:nvPr/>
      </p:nvGrpSpPr>
      <p:grpSpPr>
        <a:xfrm>
          <a:off x="0" y="0"/>
          <a:ext cx="0" cy="0"/>
          <a:chOff x="0" y="0"/>
          <a:chExt cx="0" cy="0"/>
        </a:xfrm>
      </p:grpSpPr>
      <p:sp>
        <p:nvSpPr>
          <p:cNvPr id="241" name="Google Shape;241;p28"/>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43" name="Google Shape;243;p28"/>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44" name="Google Shape;244;p28"/>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45" name="Google Shape;245;p28"/>
          <p:cNvSpPr txBox="1"/>
          <p:nvPr/>
        </p:nvSpPr>
        <p:spPr>
          <a:xfrm>
            <a:off x="389100" y="929900"/>
            <a:ext cx="8574000" cy="10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chemeClr val="lt1"/>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fr" sz="2300">
                <a:solidFill>
                  <a:schemeClr val="lt1"/>
                </a:solidFill>
                <a:latin typeface="Montserrat"/>
                <a:ea typeface="Montserrat"/>
                <a:cs typeface="Montserrat"/>
                <a:sym typeface="Montserrat"/>
              </a:rPr>
              <a:t>Ein Foul gefolgt von einem oder mehreren Freiwürfen</a:t>
            </a:r>
            <a:endParaRPr b="1" sz="2400">
              <a:solidFill>
                <a:srgbClr val="FFFFFF"/>
              </a:solidFill>
              <a:latin typeface="Montserrat"/>
              <a:ea typeface="Montserrat"/>
              <a:cs typeface="Montserrat"/>
              <a:sym typeface="Montserrat"/>
            </a:endParaRPr>
          </a:p>
        </p:txBody>
      </p:sp>
      <p:sp>
        <p:nvSpPr>
          <p:cNvPr id="246" name="Google Shape;246;p28"/>
          <p:cNvSpPr txBox="1"/>
          <p:nvPr/>
        </p:nvSpPr>
        <p:spPr>
          <a:xfrm>
            <a:off x="348850" y="2907250"/>
            <a:ext cx="757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es zu einem Offensiv-Rebound kommt</a:t>
            </a:r>
            <a:endParaRPr sz="2400">
              <a:solidFill>
                <a:srgbClr val="FFFFFF"/>
              </a:solidFill>
              <a:latin typeface="Montserrat"/>
              <a:ea typeface="Montserrat"/>
              <a:cs typeface="Montserrat"/>
              <a:sym typeface="Montserrat"/>
            </a:endParaRPr>
          </a:p>
        </p:txBody>
      </p:sp>
      <p:sp>
        <p:nvSpPr>
          <p:cNvPr id="247" name="Google Shape;247;p28"/>
          <p:cNvSpPr txBox="1"/>
          <p:nvPr/>
        </p:nvSpPr>
        <p:spPr>
          <a:xfrm>
            <a:off x="4273525" y="38817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cxnSp>
        <p:nvCxnSpPr>
          <p:cNvPr id="248" name="Google Shape;248;p28"/>
          <p:cNvCxnSpPr/>
          <p:nvPr/>
        </p:nvCxnSpPr>
        <p:spPr>
          <a:xfrm>
            <a:off x="3148575" y="35950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49" name="Google Shape;249;p28"/>
          <p:cNvSpPr txBox="1"/>
          <p:nvPr/>
        </p:nvSpPr>
        <p:spPr>
          <a:xfrm>
            <a:off x="389100" y="2072900"/>
            <a:ext cx="7416900" cy="6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24-SEKUNDEN ANZEIGE LÖSCHEN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53" name="Shape 253"/>
        <p:cNvGrpSpPr/>
        <p:nvPr/>
      </p:nvGrpSpPr>
      <p:grpSpPr>
        <a:xfrm>
          <a:off x="0" y="0"/>
          <a:ext cx="0" cy="0"/>
          <a:chOff x="0" y="0"/>
          <a:chExt cx="0" cy="0"/>
        </a:xfrm>
      </p:grpSpPr>
      <p:sp>
        <p:nvSpPr>
          <p:cNvPr id="254" name="Google Shape;254;p29"/>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9"/>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56" name="Google Shape;256;p29"/>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57" name="Google Shape;257;p29"/>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58" name="Google Shape;258;p29"/>
          <p:cNvSpPr txBox="1"/>
          <p:nvPr/>
        </p:nvSpPr>
        <p:spPr>
          <a:xfrm>
            <a:off x="389100" y="929900"/>
            <a:ext cx="74169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p:txBody>
      </p:sp>
      <p:sp>
        <p:nvSpPr>
          <p:cNvPr id="259" name="Google Shape;259;p29"/>
          <p:cNvSpPr txBox="1"/>
          <p:nvPr/>
        </p:nvSpPr>
        <p:spPr>
          <a:xfrm>
            <a:off x="389100" y="2224025"/>
            <a:ext cx="83451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200">
                <a:solidFill>
                  <a:srgbClr val="FFFFFF"/>
                </a:solidFill>
                <a:latin typeface="Montserrat"/>
                <a:ea typeface="Montserrat"/>
                <a:cs typeface="Montserrat"/>
                <a:sym typeface="Montserrat"/>
              </a:rPr>
              <a:t>Wenn die gleiche Mannschaft in Ballkontrolle bleibt</a:t>
            </a:r>
            <a:endParaRPr sz="2200">
              <a:solidFill>
                <a:srgbClr val="FFFFFF"/>
              </a:solidFill>
              <a:latin typeface="Montserrat"/>
              <a:ea typeface="Montserrat"/>
              <a:cs typeface="Montserrat"/>
              <a:sym typeface="Montserrat"/>
            </a:endParaRPr>
          </a:p>
        </p:txBody>
      </p:sp>
      <p:sp>
        <p:nvSpPr>
          <p:cNvPr id="260" name="Google Shape;260;p29"/>
          <p:cNvSpPr txBox="1"/>
          <p:nvPr/>
        </p:nvSpPr>
        <p:spPr>
          <a:xfrm>
            <a:off x="4197325" y="29673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cxnSp>
        <p:nvCxnSpPr>
          <p:cNvPr id="261" name="Google Shape;261;p29"/>
          <p:cNvCxnSpPr/>
          <p:nvPr/>
        </p:nvCxnSpPr>
        <p:spPr>
          <a:xfrm>
            <a:off x="3224775" y="28330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62" name="Google Shape;262;p29"/>
          <p:cNvSpPr txBox="1"/>
          <p:nvPr/>
        </p:nvSpPr>
        <p:spPr>
          <a:xfrm>
            <a:off x="389100" y="1463300"/>
            <a:ext cx="6823500" cy="6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000">
                <a:solidFill>
                  <a:srgbClr val="FFFFFF"/>
                </a:solidFill>
                <a:latin typeface="Montserrat"/>
                <a:ea typeface="Montserrat"/>
                <a:cs typeface="Montserrat"/>
                <a:sym typeface="Montserrat"/>
              </a:rPr>
              <a:t>Eine Sprungballsituation wird gepfiffen</a:t>
            </a:r>
            <a:endParaRPr b="1" sz="2000">
              <a:solidFill>
                <a:srgbClr val="FFFFFF"/>
              </a:solidFill>
              <a:latin typeface="Montserrat"/>
              <a:ea typeface="Montserrat"/>
              <a:cs typeface="Montserrat"/>
              <a:sym typeface="Montserrat"/>
            </a:endParaRPr>
          </a:p>
        </p:txBody>
      </p:sp>
      <p:sp>
        <p:nvSpPr>
          <p:cNvPr id="263" name="Google Shape;263;p29"/>
          <p:cNvSpPr txBox="1"/>
          <p:nvPr/>
        </p:nvSpPr>
        <p:spPr>
          <a:xfrm>
            <a:off x="425050" y="3516850"/>
            <a:ext cx="86412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200">
                <a:solidFill>
                  <a:srgbClr val="FFFFFF"/>
                </a:solidFill>
                <a:latin typeface="Montserrat"/>
                <a:ea typeface="Montserrat"/>
                <a:cs typeface="Montserrat"/>
                <a:sym typeface="Montserrat"/>
              </a:rPr>
              <a:t>Wenn die verteidigende Mannschaft Ballkontrolle erhält</a:t>
            </a:r>
            <a:endParaRPr sz="2200">
              <a:solidFill>
                <a:srgbClr val="FFFFFF"/>
              </a:solidFill>
              <a:latin typeface="Montserrat"/>
              <a:ea typeface="Montserrat"/>
              <a:cs typeface="Montserrat"/>
              <a:sym typeface="Montserrat"/>
            </a:endParaRPr>
          </a:p>
        </p:txBody>
      </p:sp>
      <p:sp>
        <p:nvSpPr>
          <p:cNvPr id="264" name="Google Shape;264;p29"/>
          <p:cNvSpPr txBox="1"/>
          <p:nvPr/>
        </p:nvSpPr>
        <p:spPr>
          <a:xfrm>
            <a:off x="4197325" y="41103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265" name="Google Shape;265;p29"/>
          <p:cNvCxnSpPr/>
          <p:nvPr/>
        </p:nvCxnSpPr>
        <p:spPr>
          <a:xfrm>
            <a:off x="3224775" y="4052225"/>
            <a:ext cx="865200" cy="392400"/>
          </a:xfrm>
          <a:prstGeom prst="straightConnector1">
            <a:avLst/>
          </a:prstGeom>
          <a:noFill/>
          <a:ln cap="flat" cmpd="sng" w="76200">
            <a:solidFill>
              <a:srgbClr val="FFFFFF"/>
            </a:solidFill>
            <a:prstDash val="solid"/>
            <a:round/>
            <a:headEnd len="med" w="med" type="none"/>
            <a:tailEnd len="med" w="med" type="triangle"/>
          </a:ln>
        </p:spPr>
      </p:cxnSp>
      <p:pic>
        <p:nvPicPr>
          <p:cNvPr id="266" name="Google Shape;266;p29"/>
          <p:cNvPicPr preferRelativeResize="0"/>
          <p:nvPr/>
        </p:nvPicPr>
        <p:blipFill>
          <a:blip r:embed="rId4">
            <a:alphaModFix/>
          </a:blip>
          <a:stretch>
            <a:fillRect/>
          </a:stretch>
        </p:blipFill>
        <p:spPr>
          <a:xfrm>
            <a:off x="6258775" y="1393372"/>
            <a:ext cx="2214150" cy="3151678"/>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66"/>
                                        </p:tgtEl>
                                      </p:cBhvr>
                                    </p:animEffect>
                                    <p:set>
                                      <p:cBhvr>
                                        <p:cTn dur="1" fill="hold">
                                          <p:stCondLst>
                                            <p:cond delay="1000"/>
                                          </p:stCondLst>
                                        </p:cTn>
                                        <p:tgtEl>
                                          <p:spTgt spid="26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70" name="Shape 270"/>
        <p:cNvGrpSpPr/>
        <p:nvPr/>
      </p:nvGrpSpPr>
      <p:grpSpPr>
        <a:xfrm>
          <a:off x="0" y="0"/>
          <a:ext cx="0" cy="0"/>
          <a:chOff x="0" y="0"/>
          <a:chExt cx="0" cy="0"/>
        </a:xfrm>
      </p:grpSpPr>
      <p:sp>
        <p:nvSpPr>
          <p:cNvPr id="271" name="Google Shape;271;p30"/>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0"/>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73" name="Google Shape;273;p30"/>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74" name="Google Shape;274;p30"/>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75" name="Google Shape;275;p30"/>
          <p:cNvSpPr txBox="1"/>
          <p:nvPr/>
        </p:nvSpPr>
        <p:spPr>
          <a:xfrm>
            <a:off x="389100" y="1995425"/>
            <a:ext cx="757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200">
                <a:solidFill>
                  <a:srgbClr val="FFFFFF"/>
                </a:solidFill>
                <a:latin typeface="Montserrat"/>
                <a:ea typeface="Montserrat"/>
                <a:cs typeface="Montserrat"/>
                <a:sym typeface="Montserrat"/>
              </a:rPr>
              <a:t>Wenn die gleiche Mannschaft in Ballkontrolle bleibt</a:t>
            </a:r>
            <a:endParaRPr sz="2200">
              <a:solidFill>
                <a:srgbClr val="FFFFFF"/>
              </a:solidFill>
              <a:latin typeface="Montserrat"/>
              <a:ea typeface="Montserrat"/>
              <a:cs typeface="Montserrat"/>
              <a:sym typeface="Montserrat"/>
            </a:endParaRPr>
          </a:p>
        </p:txBody>
      </p:sp>
      <p:cxnSp>
        <p:nvCxnSpPr>
          <p:cNvPr id="276" name="Google Shape;276;p30"/>
          <p:cNvCxnSpPr/>
          <p:nvPr/>
        </p:nvCxnSpPr>
        <p:spPr>
          <a:xfrm>
            <a:off x="3224775" y="26044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277" name="Google Shape;277;p30"/>
          <p:cNvSpPr txBox="1"/>
          <p:nvPr/>
        </p:nvSpPr>
        <p:spPr>
          <a:xfrm>
            <a:off x="348850" y="931200"/>
            <a:ext cx="8486400" cy="100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Sprungballsituation wenn der Ball zwischen</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Ring und Brett eingeklemmt bleibt</a:t>
            </a:r>
            <a:r>
              <a:rPr b="1" lang="fr" sz="2400">
                <a:solidFill>
                  <a:srgbClr val="FFFFFF"/>
                </a:solidFill>
                <a:latin typeface="Montserrat"/>
                <a:ea typeface="Montserrat"/>
                <a:cs typeface="Montserrat"/>
                <a:sym typeface="Montserrat"/>
              </a:rPr>
              <a:t> :</a:t>
            </a:r>
            <a:endParaRPr b="1" sz="2400">
              <a:solidFill>
                <a:srgbClr val="FFFFFF"/>
              </a:solidFill>
              <a:latin typeface="Montserrat"/>
              <a:ea typeface="Montserrat"/>
              <a:cs typeface="Montserrat"/>
              <a:sym typeface="Montserrat"/>
            </a:endParaRPr>
          </a:p>
        </p:txBody>
      </p:sp>
      <p:sp>
        <p:nvSpPr>
          <p:cNvPr id="278" name="Google Shape;278;p30"/>
          <p:cNvSpPr txBox="1"/>
          <p:nvPr/>
        </p:nvSpPr>
        <p:spPr>
          <a:xfrm>
            <a:off x="4322250" y="28009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sp>
        <p:nvSpPr>
          <p:cNvPr id="279" name="Google Shape;279;p30"/>
          <p:cNvSpPr txBox="1"/>
          <p:nvPr/>
        </p:nvSpPr>
        <p:spPr>
          <a:xfrm>
            <a:off x="425050" y="3364450"/>
            <a:ext cx="86592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200">
                <a:solidFill>
                  <a:srgbClr val="FFFFFF"/>
                </a:solidFill>
                <a:latin typeface="Montserrat"/>
                <a:ea typeface="Montserrat"/>
                <a:cs typeface="Montserrat"/>
                <a:sym typeface="Montserrat"/>
              </a:rPr>
              <a:t>Wenn die verteidigende Mannschaft Ballkontrolle erhält</a:t>
            </a:r>
            <a:endParaRPr sz="2200">
              <a:solidFill>
                <a:srgbClr val="FFFFFF"/>
              </a:solidFill>
              <a:latin typeface="Montserrat"/>
              <a:ea typeface="Montserrat"/>
              <a:cs typeface="Montserrat"/>
              <a:sym typeface="Montserrat"/>
            </a:endParaRPr>
          </a:p>
        </p:txBody>
      </p:sp>
      <p:sp>
        <p:nvSpPr>
          <p:cNvPr id="280" name="Google Shape;280;p30"/>
          <p:cNvSpPr txBox="1"/>
          <p:nvPr/>
        </p:nvSpPr>
        <p:spPr>
          <a:xfrm>
            <a:off x="4322250" y="40201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281" name="Google Shape;281;p30"/>
          <p:cNvCxnSpPr/>
          <p:nvPr/>
        </p:nvCxnSpPr>
        <p:spPr>
          <a:xfrm>
            <a:off x="3224775" y="3899825"/>
            <a:ext cx="865200" cy="39240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85" name="Shape 285"/>
        <p:cNvGrpSpPr/>
        <p:nvPr/>
      </p:nvGrpSpPr>
      <p:grpSpPr>
        <a:xfrm>
          <a:off x="0" y="0"/>
          <a:ext cx="0" cy="0"/>
          <a:chOff x="0" y="0"/>
          <a:chExt cx="0" cy="0"/>
        </a:xfrm>
      </p:grpSpPr>
      <p:sp>
        <p:nvSpPr>
          <p:cNvPr id="286" name="Google Shape;286;p31"/>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1"/>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288" name="Google Shape;288;p31"/>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289" name="Google Shape;289;p31"/>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290" name="Google Shape;290;p31"/>
          <p:cNvSpPr txBox="1"/>
          <p:nvPr/>
        </p:nvSpPr>
        <p:spPr>
          <a:xfrm>
            <a:off x="389100" y="1387100"/>
            <a:ext cx="4404300" cy="165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Beim Einwurf nach einem unsportlichen oder disqualifizierendes </a:t>
            </a:r>
            <a:r>
              <a:rPr b="1" lang="fr" sz="2400">
                <a:solidFill>
                  <a:srgbClr val="FFFFFF"/>
                </a:solidFill>
                <a:latin typeface="Montserrat"/>
                <a:ea typeface="Montserrat"/>
                <a:cs typeface="Montserrat"/>
                <a:sym typeface="Montserrat"/>
              </a:rPr>
              <a:t>Foul</a:t>
            </a:r>
            <a:endParaRPr b="1" sz="2400">
              <a:solidFill>
                <a:srgbClr val="FFFFFF"/>
              </a:solidFill>
              <a:latin typeface="Montserrat"/>
              <a:ea typeface="Montserrat"/>
              <a:cs typeface="Montserrat"/>
              <a:sym typeface="Montserrat"/>
            </a:endParaRPr>
          </a:p>
        </p:txBody>
      </p:sp>
      <p:sp>
        <p:nvSpPr>
          <p:cNvPr id="291" name="Google Shape;291;p31"/>
          <p:cNvSpPr txBox="1"/>
          <p:nvPr/>
        </p:nvSpPr>
        <p:spPr>
          <a:xfrm>
            <a:off x="389100" y="33625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pic>
        <p:nvPicPr>
          <p:cNvPr id="292" name="Google Shape;292;p31"/>
          <p:cNvPicPr preferRelativeResize="0"/>
          <p:nvPr/>
        </p:nvPicPr>
        <p:blipFill>
          <a:blip r:embed="rId4">
            <a:alphaModFix/>
          </a:blip>
          <a:stretch>
            <a:fillRect/>
          </a:stretch>
        </p:blipFill>
        <p:spPr>
          <a:xfrm>
            <a:off x="4990925" y="1268950"/>
            <a:ext cx="1889675" cy="2702601"/>
          </a:xfrm>
          <a:prstGeom prst="rect">
            <a:avLst/>
          </a:prstGeom>
          <a:noFill/>
          <a:ln>
            <a:noFill/>
          </a:ln>
        </p:spPr>
      </p:pic>
      <p:pic>
        <p:nvPicPr>
          <p:cNvPr id="293" name="Google Shape;293;p31"/>
          <p:cNvPicPr preferRelativeResize="0"/>
          <p:nvPr/>
        </p:nvPicPr>
        <p:blipFill>
          <a:blip r:embed="rId5">
            <a:alphaModFix/>
          </a:blip>
          <a:stretch>
            <a:fillRect/>
          </a:stretch>
        </p:blipFill>
        <p:spPr>
          <a:xfrm>
            <a:off x="6945624" y="1268950"/>
            <a:ext cx="1889676" cy="2702574"/>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61" name="Shape 61"/>
        <p:cNvGrpSpPr/>
        <p:nvPr/>
      </p:nvGrpSpPr>
      <p:grpSpPr>
        <a:xfrm>
          <a:off x="0" y="0"/>
          <a:ext cx="0" cy="0"/>
          <a:chOff x="0" y="0"/>
          <a:chExt cx="0" cy="0"/>
        </a:xfrm>
      </p:grpSpPr>
      <p:sp>
        <p:nvSpPr>
          <p:cNvPr id="62" name="Google Shape;62;p14"/>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64" name="Google Shape;64;p14"/>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65" name="Google Shape;65;p14"/>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800">
                <a:solidFill>
                  <a:srgbClr val="FFFFFF"/>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66" name="Google Shape;66;p14"/>
          <p:cNvSpPr txBox="1"/>
          <p:nvPr/>
        </p:nvSpPr>
        <p:spPr>
          <a:xfrm>
            <a:off x="389100" y="929900"/>
            <a:ext cx="589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200">
                <a:solidFill>
                  <a:srgbClr val="FFFFFF"/>
                </a:solidFill>
                <a:latin typeface="Montserrat"/>
                <a:ea typeface="Montserrat"/>
                <a:cs typeface="Montserrat"/>
                <a:sym typeface="Montserrat"/>
              </a:rPr>
              <a:t>Grundlagen der 24-Sekunden Regel</a:t>
            </a:r>
            <a:endParaRPr b="1" sz="2200">
              <a:solidFill>
                <a:srgbClr val="FFFFFF"/>
              </a:solidFill>
              <a:latin typeface="Montserrat"/>
              <a:ea typeface="Montserrat"/>
              <a:cs typeface="Montserrat"/>
              <a:sym typeface="Montserrat"/>
            </a:endParaRPr>
          </a:p>
        </p:txBody>
      </p:sp>
      <p:sp>
        <p:nvSpPr>
          <p:cNvPr id="67" name="Google Shape;67;p14"/>
          <p:cNvSpPr txBox="1"/>
          <p:nvPr/>
        </p:nvSpPr>
        <p:spPr>
          <a:xfrm>
            <a:off x="389100" y="1691900"/>
            <a:ext cx="5077500" cy="276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eine Mannschaft Ballkontrolle erlangt, stehen ihr 24-Sekunden zur Verfügung, um den Angriff abzuschliessen.</a:t>
            </a:r>
            <a:endParaRPr sz="2400">
              <a:solidFill>
                <a:srgbClr val="FFFFFF"/>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2400">
              <a:solidFill>
                <a:srgbClr val="FFFFFF"/>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fr" sz="2400">
                <a:solidFill>
                  <a:srgbClr val="FFFFFF"/>
                </a:solidFill>
                <a:latin typeface="Montserrat"/>
                <a:ea typeface="Montserrat"/>
                <a:cs typeface="Montserrat"/>
                <a:sym typeface="Montserrat"/>
              </a:rPr>
              <a:t>Gelingt ihr dies nicht,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ist es eine Regelverletzung.</a:t>
            </a:r>
            <a:endParaRPr sz="2400">
              <a:solidFill>
                <a:srgbClr val="FFFFFF"/>
              </a:solidFill>
              <a:latin typeface="Montserrat"/>
              <a:ea typeface="Montserrat"/>
              <a:cs typeface="Montserrat"/>
              <a:sym typeface="Montserrat"/>
            </a:endParaRPr>
          </a:p>
        </p:txBody>
      </p:sp>
      <p:pic>
        <p:nvPicPr>
          <p:cNvPr id="68" name="Google Shape;68;p14"/>
          <p:cNvPicPr preferRelativeResize="0"/>
          <p:nvPr/>
        </p:nvPicPr>
        <p:blipFill>
          <a:blip r:embed="rId4">
            <a:alphaModFix/>
          </a:blip>
          <a:stretch>
            <a:fillRect/>
          </a:stretch>
        </p:blipFill>
        <p:spPr>
          <a:xfrm>
            <a:off x="6068726" y="998950"/>
            <a:ext cx="2468375" cy="3513566"/>
          </a:xfrm>
          <a:prstGeom prst="rect">
            <a:avLst/>
          </a:prstGeom>
          <a:noFill/>
          <a:ln>
            <a:noFill/>
          </a:ln>
        </p:spPr>
      </p:pic>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animEffect filter="fade" transition="in">
                                      <p:cBhvr>
                                        <p:cTn dur="1000"/>
                                        <p:tgtEl>
                                          <p:spTgt spid="67">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animEffect filter="fade" transition="in">
                                      <p:cBhvr>
                                        <p:cTn dur="1000"/>
                                        <p:tgtEl>
                                          <p:spTgt spid="6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animEffect filter="fade" transition="in">
                                      <p:cBhvr>
                                        <p:cTn dur="1000"/>
                                        <p:tgtEl>
                                          <p:spTgt spid="67">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297" name="Shape 297"/>
        <p:cNvGrpSpPr/>
        <p:nvPr/>
      </p:nvGrpSpPr>
      <p:grpSpPr>
        <a:xfrm>
          <a:off x="0" y="0"/>
          <a:ext cx="0" cy="0"/>
          <a:chOff x="0" y="0"/>
          <a:chExt cx="0" cy="0"/>
        </a:xfrm>
      </p:grpSpPr>
      <p:sp>
        <p:nvSpPr>
          <p:cNvPr id="298" name="Google Shape;298;p32"/>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2"/>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300" name="Google Shape;300;p32"/>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301" name="Google Shape;301;p32"/>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302" name="Google Shape;302;p32"/>
          <p:cNvSpPr txBox="1"/>
          <p:nvPr/>
        </p:nvSpPr>
        <p:spPr>
          <a:xfrm>
            <a:off x="389100" y="777500"/>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Neuheit</a:t>
            </a:r>
            <a:r>
              <a:rPr b="1" lang="fr" sz="2400">
                <a:solidFill>
                  <a:srgbClr val="FFFFFF"/>
                </a:solidFill>
                <a:latin typeface="Montserrat"/>
                <a:ea typeface="Montserrat"/>
                <a:cs typeface="Montserrat"/>
                <a:sym typeface="Montserrat"/>
              </a:rPr>
              <a:t> 2018-2019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fr" sz="2400">
                <a:solidFill>
                  <a:schemeClr val="lt1"/>
                </a:solidFill>
                <a:latin typeface="Montserrat"/>
                <a:ea typeface="Montserrat"/>
                <a:cs typeface="Montserrat"/>
                <a:sym typeface="Montserrat"/>
              </a:rPr>
              <a:t>Technisches Foul durch </a:t>
            </a:r>
            <a:r>
              <a:rPr b="1" lang="fr" sz="2400">
                <a:solidFill>
                  <a:schemeClr val="lt1"/>
                </a:solidFill>
                <a:latin typeface="Montserrat"/>
                <a:ea typeface="Montserrat"/>
                <a:cs typeface="Montserrat"/>
                <a:sym typeface="Montserrat"/>
              </a:rPr>
              <a:t>verteidigende</a:t>
            </a:r>
            <a:r>
              <a:rPr lang="fr" sz="2400">
                <a:solidFill>
                  <a:schemeClr val="lt1"/>
                </a:solidFill>
                <a:latin typeface="Montserrat"/>
                <a:ea typeface="Montserrat"/>
                <a:cs typeface="Montserrat"/>
                <a:sym typeface="Montserrat"/>
              </a:rPr>
              <a:t> Mannschaft :</a:t>
            </a:r>
            <a:endParaRPr sz="2400">
              <a:solidFill>
                <a:srgbClr val="FFFFFF"/>
              </a:solidFill>
              <a:latin typeface="Montserrat"/>
              <a:ea typeface="Montserrat"/>
              <a:cs typeface="Montserrat"/>
              <a:sym typeface="Montserrat"/>
            </a:endParaRPr>
          </a:p>
        </p:txBody>
      </p:sp>
      <p:pic>
        <p:nvPicPr>
          <p:cNvPr id="303" name="Google Shape;303;p32"/>
          <p:cNvPicPr preferRelativeResize="0"/>
          <p:nvPr/>
        </p:nvPicPr>
        <p:blipFill>
          <a:blip r:embed="rId4">
            <a:alphaModFix/>
          </a:blip>
          <a:stretch>
            <a:fillRect/>
          </a:stretch>
        </p:blipFill>
        <p:spPr>
          <a:xfrm>
            <a:off x="6960950" y="1726150"/>
            <a:ext cx="1889675" cy="2702568"/>
          </a:xfrm>
          <a:prstGeom prst="rect">
            <a:avLst/>
          </a:prstGeom>
          <a:noFill/>
          <a:ln>
            <a:noFill/>
          </a:ln>
        </p:spPr>
      </p:pic>
      <p:sp>
        <p:nvSpPr>
          <p:cNvPr id="304" name="Google Shape;304;p32"/>
          <p:cNvSpPr txBox="1"/>
          <p:nvPr/>
        </p:nvSpPr>
        <p:spPr>
          <a:xfrm>
            <a:off x="389100" y="1762375"/>
            <a:ext cx="86862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Rückfeld</a:t>
            </a:r>
            <a:r>
              <a:rPr lang="fr" sz="2400">
                <a:solidFill>
                  <a:srgbClr val="FFFFFF"/>
                </a:solidFill>
                <a:latin typeface="Montserrat"/>
                <a:ea typeface="Montserrat"/>
                <a:cs typeface="Montserrat"/>
                <a:sym typeface="Montserrat"/>
              </a:rPr>
              <a:t> &gt; </a:t>
            </a:r>
            <a:r>
              <a:rPr b="1" lang="fr" sz="2400">
                <a:solidFill>
                  <a:schemeClr val="lt1"/>
                </a:solidFill>
                <a:latin typeface="Montserrat"/>
                <a:ea typeface="Montserrat"/>
                <a:cs typeface="Montserrat"/>
                <a:sym typeface="Montserrat"/>
              </a:rPr>
              <a:t>Neue 24’’ Periode</a:t>
            </a:r>
            <a:endParaRPr b="1" sz="2400">
              <a:solidFill>
                <a:srgbClr val="FFFFFF"/>
              </a:solidFill>
              <a:latin typeface="Montserrat"/>
              <a:ea typeface="Montserrat"/>
              <a:cs typeface="Montserrat"/>
              <a:sym typeface="Montserrat"/>
            </a:endParaRPr>
          </a:p>
        </p:txBody>
      </p:sp>
      <p:sp>
        <p:nvSpPr>
          <p:cNvPr id="305" name="Google Shape;305;p32"/>
          <p:cNvSpPr txBox="1"/>
          <p:nvPr/>
        </p:nvSpPr>
        <p:spPr>
          <a:xfrm>
            <a:off x="389100" y="24481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Vorfeld</a:t>
            </a:r>
            <a:r>
              <a:rPr lang="fr" sz="2400">
                <a:solidFill>
                  <a:srgbClr val="FFFFFF"/>
                </a:solidFill>
                <a:latin typeface="Montserrat"/>
                <a:ea typeface="Montserrat"/>
                <a:cs typeface="Montserrat"/>
                <a:sym typeface="Montserrat"/>
              </a:rPr>
              <a:t>, d</a:t>
            </a:r>
            <a:r>
              <a:rPr lang="fr" sz="2400">
                <a:solidFill>
                  <a:srgbClr val="FFFFFF"/>
                </a:solidFill>
                <a:latin typeface="Montserrat"/>
                <a:ea typeface="Montserrat"/>
                <a:cs typeface="Montserrat"/>
                <a:sym typeface="Montserrat"/>
              </a:rPr>
              <a:t>ie Wurfuhr zeigt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14 Sekunden oder mehr</a:t>
            </a:r>
            <a:r>
              <a:rPr lang="fr" sz="2400">
                <a:solidFill>
                  <a:srgbClr val="FFFFFF"/>
                </a:solidFill>
                <a:latin typeface="Montserrat"/>
                <a:ea typeface="Montserrat"/>
                <a:cs typeface="Montserrat"/>
                <a:sym typeface="Montserrat"/>
              </a:rPr>
              <a:t> &gt; </a:t>
            </a: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sp>
        <p:nvSpPr>
          <p:cNvPr id="306" name="Google Shape;306;p32"/>
          <p:cNvSpPr txBox="1"/>
          <p:nvPr/>
        </p:nvSpPr>
        <p:spPr>
          <a:xfrm>
            <a:off x="389100" y="35149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Vorfeld</a:t>
            </a:r>
            <a:r>
              <a:rPr lang="fr" sz="2400">
                <a:solidFill>
                  <a:srgbClr val="FFFFFF"/>
                </a:solidFill>
                <a:latin typeface="Montserrat"/>
                <a:ea typeface="Montserrat"/>
                <a:cs typeface="Montserrat"/>
                <a:sym typeface="Montserrat"/>
              </a:rPr>
              <a:t>, d</a:t>
            </a:r>
            <a:r>
              <a:rPr lang="fr" sz="2400">
                <a:solidFill>
                  <a:srgbClr val="FFFFFF"/>
                </a:solidFill>
                <a:latin typeface="Montserrat"/>
                <a:ea typeface="Montserrat"/>
                <a:cs typeface="Montserrat"/>
                <a:sym typeface="Montserrat"/>
              </a:rPr>
              <a:t>ie Wurfuhr zeigt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13 Sekunden oder weniger</a:t>
            </a:r>
            <a:r>
              <a:rPr lang="fr" sz="2400">
                <a:solidFill>
                  <a:srgbClr val="FFFFFF"/>
                </a:solidFill>
                <a:latin typeface="Montserrat"/>
                <a:ea typeface="Montserrat"/>
                <a:cs typeface="Montserrat"/>
                <a:sym typeface="Montserrat"/>
              </a:rPr>
              <a:t> &gt; </a:t>
            </a:r>
            <a:r>
              <a:rPr b="1" lang="fr" sz="2400">
                <a:solidFill>
                  <a:schemeClr val="lt1"/>
                </a:solidFill>
                <a:latin typeface="Montserrat"/>
                <a:ea typeface="Montserrat"/>
                <a:cs typeface="Montserrat"/>
                <a:sym typeface="Montserrat"/>
              </a:rPr>
              <a:t>Neue 14’’ Periode</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3"/>
                                        </p:tgtEl>
                                      </p:cBhvr>
                                    </p:animEffect>
                                    <p:set>
                                      <p:cBhvr>
                                        <p:cTn dur="1" fill="hold">
                                          <p:stCondLst>
                                            <p:cond delay="1000"/>
                                          </p:stCondLst>
                                        </p:cTn>
                                        <p:tgtEl>
                                          <p:spTgt spid="303"/>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310" name="Shape 310"/>
        <p:cNvGrpSpPr/>
        <p:nvPr/>
      </p:nvGrpSpPr>
      <p:grpSpPr>
        <a:xfrm>
          <a:off x="0" y="0"/>
          <a:ext cx="0" cy="0"/>
          <a:chOff x="0" y="0"/>
          <a:chExt cx="0" cy="0"/>
        </a:xfrm>
      </p:grpSpPr>
      <p:sp>
        <p:nvSpPr>
          <p:cNvPr id="311" name="Google Shape;311;p33"/>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313" name="Google Shape;313;p33"/>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314" name="Google Shape;314;p33"/>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315" name="Google Shape;315;p33"/>
          <p:cNvSpPr txBox="1"/>
          <p:nvPr/>
        </p:nvSpPr>
        <p:spPr>
          <a:xfrm>
            <a:off x="389100" y="777500"/>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fr" sz="2400">
                <a:solidFill>
                  <a:srgbClr val="FFFFFF"/>
                </a:solidFill>
                <a:latin typeface="Montserrat"/>
                <a:ea typeface="Montserrat"/>
                <a:cs typeface="Montserrat"/>
                <a:sym typeface="Montserrat"/>
              </a:rPr>
              <a:t>Neuheit</a:t>
            </a:r>
            <a:r>
              <a:rPr b="1" lang="fr" sz="2400">
                <a:solidFill>
                  <a:srgbClr val="FFFFFF"/>
                </a:solidFill>
                <a:latin typeface="Montserrat"/>
                <a:ea typeface="Montserrat"/>
                <a:cs typeface="Montserrat"/>
                <a:sym typeface="Montserrat"/>
              </a:rPr>
              <a:t> 2018-2019 :</a:t>
            </a:r>
            <a:endParaRPr b="1" sz="2400">
              <a:solidFill>
                <a:srgbClr val="FFFFFF"/>
              </a:solidFill>
              <a:latin typeface="Montserrat"/>
              <a:ea typeface="Montserrat"/>
              <a:cs typeface="Montserrat"/>
              <a:sym typeface="Montserrat"/>
            </a:endParaRPr>
          </a:p>
          <a:p>
            <a:pPr indent="0" lvl="0" marL="0" rtl="0" algn="l">
              <a:lnSpc>
                <a:spcPct val="115000"/>
              </a:lnSpc>
              <a:spcBef>
                <a:spcPts val="0"/>
              </a:spcBef>
              <a:spcAft>
                <a:spcPts val="0"/>
              </a:spcAft>
              <a:buNone/>
            </a:pPr>
            <a:r>
              <a:rPr lang="fr" sz="2400">
                <a:solidFill>
                  <a:srgbClr val="FFFFFF"/>
                </a:solidFill>
                <a:latin typeface="Montserrat"/>
                <a:ea typeface="Montserrat"/>
                <a:cs typeface="Montserrat"/>
                <a:sym typeface="Montserrat"/>
              </a:rPr>
              <a:t>Technisches Foul durch </a:t>
            </a:r>
            <a:r>
              <a:rPr b="1" lang="fr" sz="2400">
                <a:solidFill>
                  <a:srgbClr val="FFFFFF"/>
                </a:solidFill>
                <a:latin typeface="Montserrat"/>
                <a:ea typeface="Montserrat"/>
                <a:cs typeface="Montserrat"/>
                <a:sym typeface="Montserrat"/>
              </a:rPr>
              <a:t>angreifende</a:t>
            </a:r>
            <a:r>
              <a:rPr lang="fr" sz="2400">
                <a:solidFill>
                  <a:srgbClr val="FFFFFF"/>
                </a:solidFill>
                <a:latin typeface="Montserrat"/>
                <a:ea typeface="Montserrat"/>
                <a:cs typeface="Montserrat"/>
                <a:sym typeface="Montserrat"/>
              </a:rPr>
              <a:t> Mannschaft :</a:t>
            </a:r>
            <a:endParaRPr sz="2400">
              <a:solidFill>
                <a:srgbClr val="FFFFFF"/>
              </a:solidFill>
              <a:latin typeface="Montserrat"/>
              <a:ea typeface="Montserrat"/>
              <a:cs typeface="Montserrat"/>
              <a:sym typeface="Montserrat"/>
            </a:endParaRPr>
          </a:p>
        </p:txBody>
      </p:sp>
      <p:pic>
        <p:nvPicPr>
          <p:cNvPr id="316" name="Google Shape;316;p33"/>
          <p:cNvPicPr preferRelativeResize="0"/>
          <p:nvPr/>
        </p:nvPicPr>
        <p:blipFill>
          <a:blip r:embed="rId4">
            <a:alphaModFix/>
          </a:blip>
          <a:stretch>
            <a:fillRect/>
          </a:stretch>
        </p:blipFill>
        <p:spPr>
          <a:xfrm>
            <a:off x="6960950" y="1726150"/>
            <a:ext cx="1889675" cy="2702568"/>
          </a:xfrm>
          <a:prstGeom prst="rect">
            <a:avLst/>
          </a:prstGeom>
          <a:noFill/>
          <a:ln>
            <a:noFill/>
          </a:ln>
        </p:spPr>
      </p:pic>
      <p:sp>
        <p:nvSpPr>
          <p:cNvPr id="317" name="Google Shape;317;p33"/>
          <p:cNvSpPr txBox="1"/>
          <p:nvPr/>
        </p:nvSpPr>
        <p:spPr>
          <a:xfrm>
            <a:off x="389100" y="1990975"/>
            <a:ext cx="8446200" cy="67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Rückfeld </a:t>
            </a:r>
            <a:r>
              <a:rPr lang="fr" sz="2400">
                <a:solidFill>
                  <a:srgbClr val="FFFFFF"/>
                </a:solidFill>
                <a:latin typeface="Montserrat"/>
                <a:ea typeface="Montserrat"/>
                <a:cs typeface="Montserrat"/>
                <a:sym typeface="Montserrat"/>
              </a:rPr>
              <a:t>&gt; </a:t>
            </a: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sp>
        <p:nvSpPr>
          <p:cNvPr id="318" name="Google Shape;318;p33"/>
          <p:cNvSpPr txBox="1"/>
          <p:nvPr/>
        </p:nvSpPr>
        <p:spPr>
          <a:xfrm>
            <a:off x="389100" y="26767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Vorfeld</a:t>
            </a:r>
            <a:r>
              <a:rPr lang="fr" sz="2400">
                <a:solidFill>
                  <a:srgbClr val="FFFFFF"/>
                </a:solidFill>
                <a:latin typeface="Montserrat"/>
                <a:ea typeface="Montserrat"/>
                <a:cs typeface="Montserrat"/>
                <a:sym typeface="Montserrat"/>
              </a:rPr>
              <a:t>, d</a:t>
            </a:r>
            <a:r>
              <a:rPr lang="fr" sz="2400">
                <a:solidFill>
                  <a:srgbClr val="FFFFFF"/>
                </a:solidFill>
                <a:latin typeface="Montserrat"/>
                <a:ea typeface="Montserrat"/>
                <a:cs typeface="Montserrat"/>
                <a:sym typeface="Montserrat"/>
              </a:rPr>
              <a:t>ie Wurfuhr zeigt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15 Sekunden oder mehr</a:t>
            </a:r>
            <a:r>
              <a:rPr lang="fr" sz="2400">
                <a:solidFill>
                  <a:srgbClr val="FFFFFF"/>
                </a:solidFill>
                <a:latin typeface="Montserrat"/>
                <a:ea typeface="Montserrat"/>
                <a:cs typeface="Montserrat"/>
                <a:sym typeface="Montserrat"/>
              </a:rPr>
              <a:t> &gt; </a:t>
            </a:r>
            <a:r>
              <a:rPr b="1" lang="fr" sz="2400">
                <a:solidFill>
                  <a:schemeClr val="lt1"/>
                </a:solidFill>
                <a:latin typeface="Montserrat"/>
                <a:ea typeface="Montserrat"/>
                <a:cs typeface="Montserrat"/>
                <a:sym typeface="Montserrat"/>
              </a:rPr>
              <a:t>Neue 14’’ Periode</a:t>
            </a:r>
            <a:endParaRPr b="1" sz="2400">
              <a:solidFill>
                <a:srgbClr val="FFFFFF"/>
              </a:solidFill>
              <a:latin typeface="Montserrat"/>
              <a:ea typeface="Montserrat"/>
              <a:cs typeface="Montserrat"/>
              <a:sym typeface="Montserrat"/>
            </a:endParaRPr>
          </a:p>
        </p:txBody>
      </p:sp>
      <p:sp>
        <p:nvSpPr>
          <p:cNvPr id="319" name="Google Shape;319;p33"/>
          <p:cNvSpPr txBox="1"/>
          <p:nvPr/>
        </p:nvSpPr>
        <p:spPr>
          <a:xfrm>
            <a:off x="389100" y="36673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Einwurf im Vorfeld</a:t>
            </a:r>
            <a:r>
              <a:rPr lang="fr" sz="2400">
                <a:solidFill>
                  <a:srgbClr val="FFFFFF"/>
                </a:solidFill>
                <a:latin typeface="Montserrat"/>
                <a:ea typeface="Montserrat"/>
                <a:cs typeface="Montserrat"/>
                <a:sym typeface="Montserrat"/>
              </a:rPr>
              <a:t>, d</a:t>
            </a:r>
            <a:r>
              <a:rPr lang="fr" sz="2400">
                <a:solidFill>
                  <a:srgbClr val="FFFFFF"/>
                </a:solidFill>
                <a:latin typeface="Montserrat"/>
                <a:ea typeface="Montserrat"/>
                <a:cs typeface="Montserrat"/>
                <a:sym typeface="Montserrat"/>
              </a:rPr>
              <a:t>ie Wurfuhr zeigt</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14 Sekunden oder weniger</a:t>
            </a:r>
            <a:r>
              <a:rPr lang="fr" sz="2400">
                <a:solidFill>
                  <a:srgbClr val="FFFFFF"/>
                </a:solidFill>
                <a:latin typeface="Montserrat"/>
                <a:ea typeface="Montserrat"/>
                <a:cs typeface="Montserrat"/>
                <a:sym typeface="Montserrat"/>
              </a:rPr>
              <a:t> &gt; </a:t>
            </a: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16"/>
                                        </p:tgtEl>
                                      </p:cBhvr>
                                    </p:animEffect>
                                    <p:set>
                                      <p:cBhvr>
                                        <p:cTn dur="1" fill="hold">
                                          <p:stCondLst>
                                            <p:cond delay="1000"/>
                                          </p:stCondLst>
                                        </p:cTn>
                                        <p:tgtEl>
                                          <p:spTgt spid="316"/>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323" name="Shape 323"/>
        <p:cNvGrpSpPr/>
        <p:nvPr/>
      </p:nvGrpSpPr>
      <p:grpSpPr>
        <a:xfrm>
          <a:off x="0" y="0"/>
          <a:ext cx="0" cy="0"/>
          <a:chOff x="0" y="0"/>
          <a:chExt cx="0" cy="0"/>
        </a:xfrm>
      </p:grpSpPr>
      <p:sp>
        <p:nvSpPr>
          <p:cNvPr id="324" name="Google Shape;324;p34"/>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4"/>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326" name="Google Shape;326;p34"/>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327" name="Google Shape;327;p34"/>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328" name="Google Shape;328;p34"/>
          <p:cNvSpPr txBox="1"/>
          <p:nvPr/>
        </p:nvSpPr>
        <p:spPr>
          <a:xfrm>
            <a:off x="389100" y="1158500"/>
            <a:ext cx="8446200" cy="308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In den letzten 2 Minuten der letzten Spielperiode oder einer Zusatzperiode, nach einem, durch die in Ballkontrolle befindliche Mannschaft beantragten Time out, kann der Trainer entscheiden, ob er den Einwurf im Rückfeld oder im Vorfeld ausführen möchte. (Nur wenn der Ball im Rückfeld ist!) wenn der Ball bereits im Vorfeld ist, hat der Trainer kein Optionsrecht.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332" name="Shape 332"/>
        <p:cNvGrpSpPr/>
        <p:nvPr/>
      </p:nvGrpSpPr>
      <p:grpSpPr>
        <a:xfrm>
          <a:off x="0" y="0"/>
          <a:ext cx="0" cy="0"/>
          <a:chOff x="0" y="0"/>
          <a:chExt cx="0" cy="0"/>
        </a:xfrm>
      </p:grpSpPr>
      <p:sp>
        <p:nvSpPr>
          <p:cNvPr id="333" name="Google Shape;333;p35"/>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5"/>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335" name="Google Shape;335;p35"/>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336" name="Google Shape;336;p35"/>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337" name="Google Shape;337;p35"/>
          <p:cNvSpPr txBox="1"/>
          <p:nvPr/>
        </p:nvSpPr>
        <p:spPr>
          <a:xfrm>
            <a:off x="389100" y="929900"/>
            <a:ext cx="66933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Wenn der Einwurf an der Mittellinie oder im Vorfeld ausgeführt wird :</a:t>
            </a:r>
            <a:endParaRPr b="1" sz="2400">
              <a:solidFill>
                <a:srgbClr val="FFFFFF"/>
              </a:solidFill>
              <a:latin typeface="Montserrat"/>
              <a:ea typeface="Montserrat"/>
              <a:cs typeface="Montserrat"/>
              <a:sym typeface="Montserrat"/>
            </a:endParaRPr>
          </a:p>
        </p:txBody>
      </p:sp>
      <p:sp>
        <p:nvSpPr>
          <p:cNvPr id="338" name="Google Shape;338;p35"/>
          <p:cNvSpPr txBox="1"/>
          <p:nvPr/>
        </p:nvSpPr>
        <p:spPr>
          <a:xfrm>
            <a:off x="389100" y="17623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14 Sekunden oder mehr auf der 24-Sekunden Uhr zur Verfügung stehen</a:t>
            </a:r>
            <a:endParaRPr sz="2400">
              <a:solidFill>
                <a:srgbClr val="FFFFFF"/>
              </a:solidFill>
              <a:latin typeface="Montserrat"/>
              <a:ea typeface="Montserrat"/>
              <a:cs typeface="Montserrat"/>
              <a:sym typeface="Montserrat"/>
            </a:endParaRPr>
          </a:p>
        </p:txBody>
      </p:sp>
      <p:cxnSp>
        <p:nvCxnSpPr>
          <p:cNvPr id="339" name="Google Shape;339;p35"/>
          <p:cNvCxnSpPr/>
          <p:nvPr/>
        </p:nvCxnSpPr>
        <p:spPr>
          <a:xfrm>
            <a:off x="3385350" y="2647663"/>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340" name="Google Shape;340;p35"/>
          <p:cNvSpPr txBox="1"/>
          <p:nvPr/>
        </p:nvSpPr>
        <p:spPr>
          <a:xfrm>
            <a:off x="4322250" y="27247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sp>
        <p:nvSpPr>
          <p:cNvPr id="341" name="Google Shape;341;p35"/>
          <p:cNvSpPr txBox="1"/>
          <p:nvPr/>
        </p:nvSpPr>
        <p:spPr>
          <a:xfrm>
            <a:off x="389100" y="3210175"/>
            <a:ext cx="84462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13 Sekunden oder weniger auf der 24-Sekunden Uhr zur Verfügung stehen</a:t>
            </a:r>
            <a:endParaRPr sz="2400">
              <a:solidFill>
                <a:srgbClr val="FFFFFF"/>
              </a:solidFill>
              <a:latin typeface="Montserrat"/>
              <a:ea typeface="Montserrat"/>
              <a:cs typeface="Montserrat"/>
              <a:sym typeface="Montserrat"/>
            </a:endParaRPr>
          </a:p>
        </p:txBody>
      </p:sp>
      <p:cxnSp>
        <p:nvCxnSpPr>
          <p:cNvPr id="342" name="Google Shape;342;p35"/>
          <p:cNvCxnSpPr/>
          <p:nvPr/>
        </p:nvCxnSpPr>
        <p:spPr>
          <a:xfrm>
            <a:off x="6706625" y="373387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343" name="Google Shape;343;p35"/>
          <p:cNvSpPr txBox="1"/>
          <p:nvPr/>
        </p:nvSpPr>
        <p:spPr>
          <a:xfrm>
            <a:off x="7338900" y="4078775"/>
            <a:ext cx="18051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347" name="Shape 347"/>
        <p:cNvGrpSpPr/>
        <p:nvPr/>
      </p:nvGrpSpPr>
      <p:grpSpPr>
        <a:xfrm>
          <a:off x="0" y="0"/>
          <a:ext cx="0" cy="0"/>
          <a:chOff x="0" y="0"/>
          <a:chExt cx="0" cy="0"/>
        </a:xfrm>
      </p:grpSpPr>
      <p:sp>
        <p:nvSpPr>
          <p:cNvPr id="348" name="Google Shape;348;p36"/>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6"/>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350" name="Google Shape;350;p36"/>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351" name="Google Shape;351;p36"/>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352" name="Google Shape;352;p36"/>
          <p:cNvSpPr txBox="1"/>
          <p:nvPr/>
        </p:nvSpPr>
        <p:spPr>
          <a:xfrm>
            <a:off x="389100" y="929900"/>
            <a:ext cx="5032800" cy="1010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Wenn der Einwurf im Rückfeld ausgeführt wird</a:t>
            </a:r>
            <a:r>
              <a:rPr b="1" lang="fr" sz="2400">
                <a:solidFill>
                  <a:srgbClr val="FFFFFF"/>
                </a:solidFill>
                <a:latin typeface="Montserrat"/>
                <a:ea typeface="Montserrat"/>
                <a:cs typeface="Montserrat"/>
                <a:sym typeface="Montserrat"/>
              </a:rPr>
              <a:t> :</a:t>
            </a:r>
            <a:endParaRPr b="1" sz="2400">
              <a:solidFill>
                <a:srgbClr val="FFFFFF"/>
              </a:solidFill>
              <a:latin typeface="Montserrat"/>
              <a:ea typeface="Montserrat"/>
              <a:cs typeface="Montserrat"/>
              <a:sym typeface="Montserrat"/>
            </a:endParaRPr>
          </a:p>
        </p:txBody>
      </p:sp>
      <p:sp>
        <p:nvSpPr>
          <p:cNvPr id="353" name="Google Shape;353;p36"/>
          <p:cNvSpPr txBox="1"/>
          <p:nvPr/>
        </p:nvSpPr>
        <p:spPr>
          <a:xfrm>
            <a:off x="4322250" y="28009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354" name="Google Shape;354;p36"/>
          <p:cNvCxnSpPr/>
          <p:nvPr/>
        </p:nvCxnSpPr>
        <p:spPr>
          <a:xfrm>
            <a:off x="3224775" y="26758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355" name="Google Shape;355;p36"/>
          <p:cNvSpPr txBox="1"/>
          <p:nvPr/>
        </p:nvSpPr>
        <p:spPr>
          <a:xfrm>
            <a:off x="348850" y="2069050"/>
            <a:ext cx="8433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die Ballkontrolle wechselt</a:t>
            </a:r>
            <a:endParaRPr b="1" sz="2400">
              <a:solidFill>
                <a:srgbClr val="FFFFFF"/>
              </a:solidFill>
              <a:latin typeface="Montserrat"/>
              <a:ea typeface="Montserrat"/>
              <a:cs typeface="Montserrat"/>
              <a:sym typeface="Montserrat"/>
            </a:endParaRPr>
          </a:p>
        </p:txBody>
      </p:sp>
      <p:cxnSp>
        <p:nvCxnSpPr>
          <p:cNvPr id="356" name="Google Shape;356;p36"/>
          <p:cNvCxnSpPr/>
          <p:nvPr/>
        </p:nvCxnSpPr>
        <p:spPr>
          <a:xfrm>
            <a:off x="3224775" y="39712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357" name="Google Shape;357;p36"/>
          <p:cNvSpPr txBox="1"/>
          <p:nvPr/>
        </p:nvSpPr>
        <p:spPr>
          <a:xfrm>
            <a:off x="348850" y="3364450"/>
            <a:ext cx="8433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Wenn die Ballkontrolle nicht wechselt</a:t>
            </a:r>
            <a:endParaRPr b="1" sz="2400">
              <a:solidFill>
                <a:srgbClr val="FFFFFF"/>
              </a:solidFill>
              <a:latin typeface="Montserrat"/>
              <a:ea typeface="Montserrat"/>
              <a:cs typeface="Montserrat"/>
              <a:sym typeface="Montserrat"/>
            </a:endParaRPr>
          </a:p>
        </p:txBody>
      </p:sp>
      <p:sp>
        <p:nvSpPr>
          <p:cNvPr id="358" name="Google Shape;358;p36"/>
          <p:cNvSpPr txBox="1"/>
          <p:nvPr/>
        </p:nvSpPr>
        <p:spPr>
          <a:xfrm>
            <a:off x="4322250" y="40963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Restzeit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72" name="Shape 72"/>
        <p:cNvGrpSpPr/>
        <p:nvPr/>
      </p:nvGrpSpPr>
      <p:grpSpPr>
        <a:xfrm>
          <a:off x="0" y="0"/>
          <a:ext cx="0" cy="0"/>
          <a:chOff x="0" y="0"/>
          <a:chExt cx="0" cy="0"/>
        </a:xfrm>
      </p:grpSpPr>
      <p:sp>
        <p:nvSpPr>
          <p:cNvPr id="73" name="Google Shape;73;p15"/>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75" name="Google Shape;75;p15"/>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76" name="Google Shape;76;p15"/>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77" name="Google Shape;77;p15"/>
          <p:cNvSpPr txBox="1"/>
          <p:nvPr/>
        </p:nvSpPr>
        <p:spPr>
          <a:xfrm>
            <a:off x="389100" y="929900"/>
            <a:ext cx="62904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Ballkontrolle</a:t>
            </a:r>
            <a:endParaRPr b="1" sz="2400">
              <a:solidFill>
                <a:srgbClr val="FFFFFF"/>
              </a:solidFill>
              <a:latin typeface="Montserrat"/>
              <a:ea typeface="Montserrat"/>
              <a:cs typeface="Montserrat"/>
              <a:sym typeface="Montserrat"/>
            </a:endParaRPr>
          </a:p>
        </p:txBody>
      </p:sp>
      <p:sp>
        <p:nvSpPr>
          <p:cNvPr id="78" name="Google Shape;78;p15"/>
          <p:cNvSpPr txBox="1"/>
          <p:nvPr/>
        </p:nvSpPr>
        <p:spPr>
          <a:xfrm>
            <a:off x="692550" y="1724050"/>
            <a:ext cx="7758900" cy="1183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2400">
                <a:solidFill>
                  <a:srgbClr val="FFFFFF"/>
                </a:solidFill>
                <a:latin typeface="Montserrat"/>
                <a:ea typeface="Montserrat"/>
                <a:cs typeface="Montserrat"/>
                <a:sym typeface="Montserrat"/>
              </a:rPr>
              <a:t>Wenn eine Mannschaft Kontrolle</a:t>
            </a:r>
            <a:br>
              <a:rPr lang="fr" sz="2400">
                <a:solidFill>
                  <a:srgbClr val="FFFFFF"/>
                </a:solidFill>
                <a:latin typeface="Montserrat"/>
                <a:ea typeface="Montserrat"/>
                <a:cs typeface="Montserrat"/>
                <a:sym typeface="Montserrat"/>
              </a:rPr>
            </a:br>
            <a:r>
              <a:rPr lang="fr" sz="2400">
                <a:solidFill>
                  <a:srgbClr val="FFFFFF"/>
                </a:solidFill>
                <a:latin typeface="Montserrat"/>
                <a:ea typeface="Montserrat"/>
                <a:cs typeface="Montserrat"/>
                <a:sym typeface="Montserrat"/>
              </a:rPr>
              <a:t>über einen belebten</a:t>
            </a:r>
            <a:endParaRPr sz="2400">
              <a:solidFill>
                <a:srgbClr val="FFFFFF"/>
              </a:solidFill>
              <a:latin typeface="Montserrat"/>
              <a:ea typeface="Montserrat"/>
              <a:cs typeface="Montserrat"/>
              <a:sym typeface="Montserrat"/>
            </a:endParaRPr>
          </a:p>
        </p:txBody>
      </p:sp>
      <p:sp>
        <p:nvSpPr>
          <p:cNvPr id="79" name="Google Shape;79;p15"/>
          <p:cNvSpPr txBox="1"/>
          <p:nvPr/>
        </p:nvSpPr>
        <p:spPr>
          <a:xfrm>
            <a:off x="806050" y="2907250"/>
            <a:ext cx="46407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Ball erlangt</a:t>
            </a:r>
            <a:endParaRPr b="1" sz="2400">
              <a:solidFill>
                <a:srgbClr val="FFFFFF"/>
              </a:solidFill>
              <a:latin typeface="Montserrat"/>
              <a:ea typeface="Montserrat"/>
              <a:cs typeface="Montserrat"/>
              <a:sym typeface="Montserrat"/>
            </a:endParaRPr>
          </a:p>
        </p:txBody>
      </p:sp>
      <p:sp>
        <p:nvSpPr>
          <p:cNvPr id="80" name="Google Shape;80;p15"/>
          <p:cNvSpPr txBox="1"/>
          <p:nvPr/>
        </p:nvSpPr>
        <p:spPr>
          <a:xfrm>
            <a:off x="4273525" y="3881775"/>
            <a:ext cx="46407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N</a:t>
            </a:r>
            <a:r>
              <a:rPr b="1" lang="fr" sz="2400">
                <a:solidFill>
                  <a:srgbClr val="FFFFFF"/>
                </a:solidFill>
                <a:latin typeface="Montserrat"/>
                <a:ea typeface="Montserrat"/>
                <a:cs typeface="Montserrat"/>
                <a:sym typeface="Montserrat"/>
              </a:rPr>
              <a:t>eue 24-Sekunden Periode</a:t>
            </a:r>
            <a:endParaRPr b="1" sz="2400">
              <a:solidFill>
                <a:srgbClr val="FFFFFF"/>
              </a:solidFill>
              <a:latin typeface="Montserrat"/>
              <a:ea typeface="Montserrat"/>
              <a:cs typeface="Montserrat"/>
              <a:sym typeface="Montserrat"/>
            </a:endParaRPr>
          </a:p>
        </p:txBody>
      </p:sp>
      <p:cxnSp>
        <p:nvCxnSpPr>
          <p:cNvPr id="81" name="Google Shape;81;p15"/>
          <p:cNvCxnSpPr/>
          <p:nvPr/>
        </p:nvCxnSpPr>
        <p:spPr>
          <a:xfrm>
            <a:off x="3148575" y="3595025"/>
            <a:ext cx="865200" cy="39240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
                                            <p:txEl>
                                              <p:pRg end="0" st="0"/>
                                            </p:txEl>
                                          </p:spTgt>
                                        </p:tgtEl>
                                        <p:attrNameLst>
                                          <p:attrName>style.visibility</p:attrName>
                                        </p:attrNameLst>
                                      </p:cBhvr>
                                      <p:to>
                                        <p:strVal val="visible"/>
                                      </p:to>
                                    </p:set>
                                    <p:animEffect filter="fade" transition="in">
                                      <p:cBhvr>
                                        <p:cTn dur="1000"/>
                                        <p:tgtEl>
                                          <p:spTgt spid="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85" name="Shape 85"/>
        <p:cNvGrpSpPr/>
        <p:nvPr/>
      </p:nvGrpSpPr>
      <p:grpSpPr>
        <a:xfrm>
          <a:off x="0" y="0"/>
          <a:ext cx="0" cy="0"/>
          <a:chOff x="0" y="0"/>
          <a:chExt cx="0" cy="0"/>
        </a:xfrm>
      </p:grpSpPr>
      <p:sp>
        <p:nvSpPr>
          <p:cNvPr id="86" name="Google Shape;86;p16"/>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88" name="Google Shape;88;p16"/>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89" name="Google Shape;89;p16"/>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90" name="Google Shape;90;p16"/>
          <p:cNvSpPr txBox="1"/>
          <p:nvPr/>
        </p:nvSpPr>
        <p:spPr>
          <a:xfrm>
            <a:off x="389100" y="929900"/>
            <a:ext cx="62904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Beispiel :</a:t>
            </a:r>
            <a:endParaRPr b="1" sz="2400">
              <a:solidFill>
                <a:srgbClr val="FFFFFF"/>
              </a:solidFill>
              <a:latin typeface="Montserrat"/>
              <a:ea typeface="Montserrat"/>
              <a:cs typeface="Montserrat"/>
              <a:sym typeface="Montserrat"/>
            </a:endParaRPr>
          </a:p>
        </p:txBody>
      </p:sp>
      <p:sp>
        <p:nvSpPr>
          <p:cNvPr id="91" name="Google Shape;91;p16"/>
          <p:cNvSpPr txBox="1"/>
          <p:nvPr/>
        </p:nvSpPr>
        <p:spPr>
          <a:xfrm>
            <a:off x="348850" y="2145250"/>
            <a:ext cx="77994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 Gegenspieler erlangt Ballkontrolle</a:t>
            </a:r>
            <a:endParaRPr sz="2400">
              <a:solidFill>
                <a:srgbClr val="FFFFFF"/>
              </a:solidFill>
              <a:latin typeface="Montserrat"/>
              <a:ea typeface="Montserrat"/>
              <a:cs typeface="Montserrat"/>
              <a:sym typeface="Montserrat"/>
            </a:endParaRPr>
          </a:p>
        </p:txBody>
      </p:sp>
      <p:sp>
        <p:nvSpPr>
          <p:cNvPr id="92" name="Google Shape;92;p16"/>
          <p:cNvSpPr txBox="1"/>
          <p:nvPr/>
        </p:nvSpPr>
        <p:spPr>
          <a:xfrm>
            <a:off x="4273525" y="311977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93" name="Google Shape;93;p16"/>
          <p:cNvCxnSpPr/>
          <p:nvPr/>
        </p:nvCxnSpPr>
        <p:spPr>
          <a:xfrm>
            <a:off x="3148575" y="2833025"/>
            <a:ext cx="865200" cy="392400"/>
          </a:xfrm>
          <a:prstGeom prst="straightConnector1">
            <a:avLst/>
          </a:prstGeom>
          <a:noFill/>
          <a:ln cap="flat" cmpd="sng" w="76200">
            <a:solidFill>
              <a:srgbClr val="FFFFFF"/>
            </a:solidFill>
            <a:prstDash val="solid"/>
            <a:round/>
            <a:headEnd len="med" w="med" type="none"/>
            <a:tailEnd len="med" w="med" type="triangle"/>
          </a:ln>
        </p:spPr>
      </p:cxn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97" name="Shape 97"/>
        <p:cNvGrpSpPr/>
        <p:nvPr/>
      </p:nvGrpSpPr>
      <p:grpSpPr>
        <a:xfrm>
          <a:off x="0" y="0"/>
          <a:ext cx="0" cy="0"/>
          <a:chOff x="0" y="0"/>
          <a:chExt cx="0" cy="0"/>
        </a:xfrm>
      </p:grpSpPr>
      <p:sp>
        <p:nvSpPr>
          <p:cNvPr id="98" name="Google Shape;98;p17"/>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00" name="Google Shape;100;p17"/>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01" name="Google Shape;101;p17"/>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02" name="Google Shape;102;p17"/>
          <p:cNvSpPr txBox="1"/>
          <p:nvPr/>
        </p:nvSpPr>
        <p:spPr>
          <a:xfrm>
            <a:off x="389100" y="929900"/>
            <a:ext cx="62904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Beispiel :</a:t>
            </a:r>
            <a:endParaRPr b="1" sz="2400">
              <a:solidFill>
                <a:srgbClr val="FFFFFF"/>
              </a:solidFill>
              <a:latin typeface="Montserrat"/>
              <a:ea typeface="Montserrat"/>
              <a:cs typeface="Montserrat"/>
              <a:sym typeface="Montserrat"/>
            </a:endParaRPr>
          </a:p>
        </p:txBody>
      </p:sp>
      <p:sp>
        <p:nvSpPr>
          <p:cNvPr id="103" name="Google Shape;103;p17"/>
          <p:cNvSpPr txBox="1"/>
          <p:nvPr/>
        </p:nvSpPr>
        <p:spPr>
          <a:xfrm>
            <a:off x="348850" y="1459450"/>
            <a:ext cx="8433000" cy="96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 Feldkorb wird erzielt</a:t>
            </a:r>
            <a:r>
              <a:rPr lang="fr" sz="1200">
                <a:solidFill>
                  <a:schemeClr val="dk1"/>
                </a:solidFill>
                <a:latin typeface="Arial Narrow"/>
                <a:ea typeface="Arial Narrow"/>
                <a:cs typeface="Arial Narrow"/>
                <a:sym typeface="Arial Narrow"/>
              </a:rPr>
              <a:t> </a:t>
            </a:r>
            <a:r>
              <a:rPr lang="fr" sz="2400">
                <a:solidFill>
                  <a:srgbClr val="FFFFFF"/>
                </a:solidFill>
                <a:latin typeface="Montserrat"/>
                <a:ea typeface="Montserrat"/>
                <a:cs typeface="Montserrat"/>
                <a:sym typeface="Montserrat"/>
              </a:rPr>
              <a:t>:</a:t>
            </a:r>
            <a:endParaRPr sz="2400">
              <a:solidFill>
                <a:srgbClr val="FFFFFF"/>
              </a:solidFill>
              <a:latin typeface="Montserrat"/>
              <a:ea typeface="Montserrat"/>
              <a:cs typeface="Montserrat"/>
              <a:sym typeface="Montserrat"/>
            </a:endParaRPr>
          </a:p>
          <a:p>
            <a:pPr indent="0" lvl="0" marL="0" rtl="0" algn="r">
              <a:lnSpc>
                <a:spcPct val="100000"/>
              </a:lnSpc>
              <a:spcBef>
                <a:spcPts val="0"/>
              </a:spcBef>
              <a:spcAft>
                <a:spcPts val="0"/>
              </a:spcAft>
              <a:buNone/>
            </a:pPr>
            <a:r>
              <a:rPr b="1" lang="fr" sz="2400">
                <a:solidFill>
                  <a:schemeClr val="lt1"/>
                </a:solidFill>
                <a:latin typeface="Montserrat"/>
                <a:ea typeface="Montserrat"/>
                <a:cs typeface="Montserrat"/>
                <a:sym typeface="Montserrat"/>
              </a:rPr>
              <a:t>Die 24-Sekunden Uhr wird angehalten</a:t>
            </a:r>
            <a:endParaRPr sz="2400">
              <a:solidFill>
                <a:srgbClr val="FFFFFF"/>
              </a:solidFill>
              <a:latin typeface="Montserrat"/>
              <a:ea typeface="Montserrat"/>
              <a:cs typeface="Montserrat"/>
              <a:sym typeface="Montserrat"/>
            </a:endParaRPr>
          </a:p>
        </p:txBody>
      </p:sp>
      <p:sp>
        <p:nvSpPr>
          <p:cNvPr id="104" name="Google Shape;104;p17"/>
          <p:cNvSpPr txBox="1"/>
          <p:nvPr/>
        </p:nvSpPr>
        <p:spPr>
          <a:xfrm>
            <a:off x="4322250" y="40201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105" name="Google Shape;105;p17"/>
          <p:cNvCxnSpPr/>
          <p:nvPr/>
        </p:nvCxnSpPr>
        <p:spPr>
          <a:xfrm>
            <a:off x="3224775" y="38950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06" name="Google Shape;106;p17"/>
          <p:cNvSpPr txBox="1"/>
          <p:nvPr/>
        </p:nvSpPr>
        <p:spPr>
          <a:xfrm>
            <a:off x="348850" y="2450050"/>
            <a:ext cx="8433000" cy="96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800">
                <a:solidFill>
                  <a:srgbClr val="FFFFFF"/>
                </a:solidFill>
                <a:latin typeface="Montserrat"/>
                <a:ea typeface="Montserrat"/>
                <a:cs typeface="Montserrat"/>
                <a:sym typeface="Montserrat"/>
              </a:rPr>
              <a:t>Ein Spieler nimmt den Ball in die Hand um den Einwurf auszuführen</a:t>
            </a:r>
            <a:r>
              <a:rPr lang="fr" sz="1800">
                <a:solidFill>
                  <a:srgbClr val="FFFFFF"/>
                </a:solidFill>
                <a:latin typeface="Montserrat"/>
                <a:ea typeface="Montserrat"/>
                <a:cs typeface="Montserrat"/>
                <a:sym typeface="Montserrat"/>
              </a:rPr>
              <a:t> :</a:t>
            </a:r>
            <a:endParaRPr sz="1800">
              <a:solidFill>
                <a:srgbClr val="FFFFFF"/>
              </a:solidFill>
              <a:latin typeface="Montserrat"/>
              <a:ea typeface="Montserrat"/>
              <a:cs typeface="Montserrat"/>
              <a:sym typeface="Montserrat"/>
            </a:endParaRPr>
          </a:p>
          <a:p>
            <a:pPr indent="0" lvl="0" marL="0" rtl="0" algn="r">
              <a:lnSpc>
                <a:spcPct val="100000"/>
              </a:lnSpc>
              <a:spcBef>
                <a:spcPts val="0"/>
              </a:spcBef>
              <a:spcAft>
                <a:spcPts val="0"/>
              </a:spcAft>
              <a:buNone/>
            </a:pPr>
            <a:r>
              <a:rPr b="1" lang="fr" sz="2400">
                <a:solidFill>
                  <a:srgbClr val="FFFFFF"/>
                </a:solidFill>
                <a:latin typeface="Montserrat"/>
                <a:ea typeface="Montserrat"/>
                <a:cs typeface="Montserrat"/>
                <a:sym typeface="Montserrat"/>
              </a:rPr>
              <a:t>Die 24-Sekunden Uhr ist immer noch angehalten</a:t>
            </a:r>
            <a:endParaRPr b="1" sz="2400">
              <a:solidFill>
                <a:srgbClr val="FFFFFF"/>
              </a:solidFill>
              <a:latin typeface="Montserrat"/>
              <a:ea typeface="Montserrat"/>
              <a:cs typeface="Montserrat"/>
              <a:sym typeface="Montserrat"/>
            </a:endParaRPr>
          </a:p>
        </p:txBody>
      </p:sp>
      <p:sp>
        <p:nvSpPr>
          <p:cNvPr id="107" name="Google Shape;107;p17"/>
          <p:cNvSpPr txBox="1"/>
          <p:nvPr/>
        </p:nvSpPr>
        <p:spPr>
          <a:xfrm>
            <a:off x="348850" y="3288250"/>
            <a:ext cx="8433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000">
                <a:solidFill>
                  <a:srgbClr val="FFFFFF"/>
                </a:solidFill>
                <a:latin typeface="Montserrat"/>
                <a:ea typeface="Montserrat"/>
                <a:cs typeface="Montserrat"/>
                <a:sym typeface="Montserrat"/>
              </a:rPr>
              <a:t>Nach dem Einwurf berührt ein Spieler auf dem Spielfeld den Ball</a:t>
            </a:r>
            <a:endParaRPr b="1" sz="20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11" name="Shape 111"/>
        <p:cNvGrpSpPr/>
        <p:nvPr/>
      </p:nvGrpSpPr>
      <p:grpSpPr>
        <a:xfrm>
          <a:off x="0" y="0"/>
          <a:ext cx="0" cy="0"/>
          <a:chOff x="0" y="0"/>
          <a:chExt cx="0" cy="0"/>
        </a:xfrm>
      </p:grpSpPr>
      <p:sp>
        <p:nvSpPr>
          <p:cNvPr id="112" name="Google Shape;112;p18"/>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14" name="Google Shape;114;p18"/>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15" name="Google Shape;115;p18"/>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16" name="Google Shape;116;p18"/>
          <p:cNvSpPr txBox="1"/>
          <p:nvPr/>
        </p:nvSpPr>
        <p:spPr>
          <a:xfrm>
            <a:off x="389100" y="777500"/>
            <a:ext cx="62904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Beispiel :</a:t>
            </a:r>
            <a:endParaRPr b="1" sz="2400">
              <a:solidFill>
                <a:srgbClr val="FFFFFF"/>
              </a:solidFill>
              <a:latin typeface="Montserrat"/>
              <a:ea typeface="Montserrat"/>
              <a:cs typeface="Montserrat"/>
              <a:sym typeface="Montserrat"/>
            </a:endParaRPr>
          </a:p>
        </p:txBody>
      </p:sp>
      <p:sp>
        <p:nvSpPr>
          <p:cNvPr id="117" name="Google Shape;117;p18"/>
          <p:cNvSpPr txBox="1"/>
          <p:nvPr/>
        </p:nvSpPr>
        <p:spPr>
          <a:xfrm>
            <a:off x="348850" y="1383250"/>
            <a:ext cx="8614200" cy="97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Der Ball berührt den Ring :</a:t>
            </a:r>
            <a:endParaRPr sz="2400">
              <a:solidFill>
                <a:srgbClr val="FFFFFF"/>
              </a:solidFill>
              <a:latin typeface="Montserrat"/>
              <a:ea typeface="Montserrat"/>
              <a:cs typeface="Montserrat"/>
              <a:sym typeface="Montserrat"/>
            </a:endParaRPr>
          </a:p>
          <a:p>
            <a:pPr indent="0" lvl="0" marL="0" rtl="0" algn="r">
              <a:lnSpc>
                <a:spcPct val="100000"/>
              </a:lnSpc>
              <a:spcBef>
                <a:spcPts val="0"/>
              </a:spcBef>
              <a:spcAft>
                <a:spcPts val="0"/>
              </a:spcAft>
              <a:buClr>
                <a:srgbClr val="000000"/>
              </a:buClr>
              <a:buSzPts val="1100"/>
              <a:buFont typeface="Arial"/>
              <a:buNone/>
            </a:pPr>
            <a:r>
              <a:rPr b="1" lang="fr" sz="2400">
                <a:solidFill>
                  <a:schemeClr val="lt1"/>
                </a:solidFill>
                <a:latin typeface="Montserrat"/>
                <a:ea typeface="Montserrat"/>
                <a:cs typeface="Montserrat"/>
                <a:sym typeface="Montserrat"/>
              </a:rPr>
              <a:t>Die 24-Sekunden Uhr wird angehalten</a:t>
            </a:r>
            <a:endParaRPr sz="2400">
              <a:solidFill>
                <a:srgbClr val="FFFFFF"/>
              </a:solidFill>
              <a:latin typeface="Montserrat"/>
              <a:ea typeface="Montserrat"/>
              <a:cs typeface="Montserrat"/>
              <a:sym typeface="Montserrat"/>
            </a:endParaRPr>
          </a:p>
        </p:txBody>
      </p:sp>
      <p:sp>
        <p:nvSpPr>
          <p:cNvPr id="118" name="Google Shape;118;p18"/>
          <p:cNvSpPr txBox="1"/>
          <p:nvPr/>
        </p:nvSpPr>
        <p:spPr>
          <a:xfrm>
            <a:off x="4322250" y="30295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24-Sekunden Periode</a:t>
            </a:r>
            <a:endParaRPr b="1" sz="2400">
              <a:solidFill>
                <a:srgbClr val="FFFFFF"/>
              </a:solidFill>
              <a:latin typeface="Montserrat"/>
              <a:ea typeface="Montserrat"/>
              <a:cs typeface="Montserrat"/>
              <a:sym typeface="Montserrat"/>
            </a:endParaRPr>
          </a:p>
        </p:txBody>
      </p:sp>
      <p:cxnSp>
        <p:nvCxnSpPr>
          <p:cNvPr id="119" name="Google Shape;119;p18"/>
          <p:cNvCxnSpPr/>
          <p:nvPr/>
        </p:nvCxnSpPr>
        <p:spPr>
          <a:xfrm>
            <a:off x="3224775" y="29806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20" name="Google Shape;120;p18"/>
          <p:cNvSpPr txBox="1"/>
          <p:nvPr/>
        </p:nvSpPr>
        <p:spPr>
          <a:xfrm>
            <a:off x="348850" y="2373850"/>
            <a:ext cx="8433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 Verteidiger erlangt Ballkontrolle</a:t>
            </a:r>
            <a:endParaRPr b="1" sz="2400">
              <a:solidFill>
                <a:srgbClr val="FFFFFF"/>
              </a:solidFill>
              <a:latin typeface="Montserrat"/>
              <a:ea typeface="Montserrat"/>
              <a:cs typeface="Montserrat"/>
              <a:sym typeface="Montserrat"/>
            </a:endParaRPr>
          </a:p>
        </p:txBody>
      </p:sp>
      <p:sp>
        <p:nvSpPr>
          <p:cNvPr id="121" name="Google Shape;121;p18"/>
          <p:cNvSpPr txBox="1"/>
          <p:nvPr/>
        </p:nvSpPr>
        <p:spPr>
          <a:xfrm>
            <a:off x="4322250" y="4096325"/>
            <a:ext cx="46407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400">
                <a:solidFill>
                  <a:schemeClr val="lt1"/>
                </a:solidFill>
                <a:latin typeface="Montserrat"/>
                <a:ea typeface="Montserrat"/>
                <a:cs typeface="Montserrat"/>
                <a:sym typeface="Montserrat"/>
              </a:rPr>
              <a:t>Neue </a:t>
            </a:r>
            <a:r>
              <a:rPr b="1" lang="fr" sz="2400" u="sng">
                <a:solidFill>
                  <a:schemeClr val="lt1"/>
                </a:solidFill>
                <a:latin typeface="Montserrat"/>
                <a:ea typeface="Montserrat"/>
                <a:cs typeface="Montserrat"/>
                <a:sym typeface="Montserrat"/>
              </a:rPr>
              <a:t>14-Sekunden</a:t>
            </a:r>
            <a:r>
              <a:rPr b="1" lang="fr" sz="2400">
                <a:solidFill>
                  <a:schemeClr val="lt1"/>
                </a:solidFill>
                <a:latin typeface="Montserrat"/>
                <a:ea typeface="Montserrat"/>
                <a:cs typeface="Montserrat"/>
                <a:sym typeface="Montserrat"/>
              </a:rPr>
              <a:t> Periode</a:t>
            </a:r>
            <a:endParaRPr b="1" sz="2400">
              <a:solidFill>
                <a:srgbClr val="FFFFFF"/>
              </a:solidFill>
              <a:latin typeface="Montserrat"/>
              <a:ea typeface="Montserrat"/>
              <a:cs typeface="Montserrat"/>
              <a:sym typeface="Montserrat"/>
            </a:endParaRPr>
          </a:p>
        </p:txBody>
      </p:sp>
      <p:cxnSp>
        <p:nvCxnSpPr>
          <p:cNvPr id="122" name="Google Shape;122;p18"/>
          <p:cNvCxnSpPr/>
          <p:nvPr/>
        </p:nvCxnSpPr>
        <p:spPr>
          <a:xfrm>
            <a:off x="3224775" y="4047450"/>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23" name="Google Shape;123;p18"/>
          <p:cNvSpPr txBox="1"/>
          <p:nvPr/>
        </p:nvSpPr>
        <p:spPr>
          <a:xfrm>
            <a:off x="348850" y="3516850"/>
            <a:ext cx="8433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400">
                <a:solidFill>
                  <a:srgbClr val="FFFFFF"/>
                </a:solidFill>
                <a:latin typeface="Montserrat"/>
                <a:ea typeface="Montserrat"/>
                <a:cs typeface="Montserrat"/>
                <a:sym typeface="Montserrat"/>
              </a:rPr>
              <a:t>Ein Angreifer erlangt Ballkontrolle</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27" name="Shape 127"/>
        <p:cNvGrpSpPr/>
        <p:nvPr/>
      </p:nvGrpSpPr>
      <p:grpSpPr>
        <a:xfrm>
          <a:off x="0" y="0"/>
          <a:ext cx="0" cy="0"/>
          <a:chOff x="0" y="0"/>
          <a:chExt cx="0" cy="0"/>
        </a:xfrm>
      </p:grpSpPr>
      <p:sp>
        <p:nvSpPr>
          <p:cNvPr id="128" name="Google Shape;128;p19"/>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30" name="Google Shape;130;p19"/>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31" name="Google Shape;131;p19"/>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32" name="Google Shape;132;p19"/>
          <p:cNvSpPr txBox="1"/>
          <p:nvPr/>
        </p:nvSpPr>
        <p:spPr>
          <a:xfrm>
            <a:off x="541500" y="1492150"/>
            <a:ext cx="8061000" cy="238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2400">
                <a:solidFill>
                  <a:srgbClr val="FFFFFF"/>
                </a:solidFill>
                <a:latin typeface="Montserrat"/>
                <a:ea typeface="Montserrat"/>
                <a:cs typeface="Montserrat"/>
                <a:sym typeface="Montserrat"/>
              </a:rPr>
              <a:t>Wenn das Signal der 24-Sekunden Uhr ertönt, unterbricht dieses nicht automatisch die Spieluhr.</a:t>
            </a:r>
            <a:endParaRPr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sz="2400">
              <a:solidFill>
                <a:srgbClr val="FFFFFF"/>
              </a:solidFill>
              <a:latin typeface="Montserrat"/>
              <a:ea typeface="Montserrat"/>
              <a:cs typeface="Montserrat"/>
              <a:sym typeface="Montserrat"/>
            </a:endParaRPr>
          </a:p>
          <a:p>
            <a:pPr indent="0" lvl="0" marL="0" rtl="0" algn="ctr">
              <a:spcBef>
                <a:spcPts val="0"/>
              </a:spcBef>
              <a:spcAft>
                <a:spcPts val="0"/>
              </a:spcAft>
              <a:buNone/>
            </a:pPr>
            <a:r>
              <a:rPr lang="fr" sz="2400">
                <a:solidFill>
                  <a:srgbClr val="FFFFFF"/>
                </a:solidFill>
                <a:latin typeface="Montserrat"/>
                <a:ea typeface="Montserrat"/>
                <a:cs typeface="Montserrat"/>
                <a:sym typeface="Montserrat"/>
              </a:rPr>
              <a:t>Es ist die Entscheidung der Schiedsrichter,</a:t>
            </a:r>
            <a:endParaRPr sz="2400">
              <a:solidFill>
                <a:srgbClr val="FFFFFF"/>
              </a:solidFill>
              <a:latin typeface="Montserrat"/>
              <a:ea typeface="Montserrat"/>
              <a:cs typeface="Montserrat"/>
              <a:sym typeface="Montserrat"/>
            </a:endParaRPr>
          </a:p>
          <a:p>
            <a:pPr indent="0" lvl="0" marL="0" rtl="0" algn="ctr">
              <a:spcBef>
                <a:spcPts val="0"/>
              </a:spcBef>
              <a:spcAft>
                <a:spcPts val="0"/>
              </a:spcAft>
              <a:buNone/>
            </a:pPr>
            <a:r>
              <a:rPr lang="fr" sz="2400">
                <a:solidFill>
                  <a:srgbClr val="FFFFFF"/>
                </a:solidFill>
                <a:latin typeface="Montserrat"/>
                <a:ea typeface="Montserrat"/>
                <a:cs typeface="Montserrat"/>
                <a:sym typeface="Montserrat"/>
              </a:rPr>
              <a:t>ob eine Regelverletzung vorliegt</a:t>
            </a:r>
            <a:endParaRPr sz="2400">
              <a:solidFill>
                <a:srgbClr val="FFFFFF"/>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fr" sz="2400">
                <a:solidFill>
                  <a:srgbClr val="FFFFFF"/>
                </a:solidFill>
                <a:latin typeface="Montserrat"/>
                <a:ea typeface="Montserrat"/>
                <a:cs typeface="Montserrat"/>
                <a:sym typeface="Montserrat"/>
              </a:rPr>
              <a:t>und das Spiel unterbrochen werden muss.</a:t>
            </a:r>
            <a:endParaRPr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36" name="Shape 136"/>
        <p:cNvGrpSpPr/>
        <p:nvPr/>
      </p:nvGrpSpPr>
      <p:grpSpPr>
        <a:xfrm>
          <a:off x="0" y="0"/>
          <a:ext cx="0" cy="0"/>
          <a:chOff x="0" y="0"/>
          <a:chExt cx="0" cy="0"/>
        </a:xfrm>
      </p:grpSpPr>
      <p:sp>
        <p:nvSpPr>
          <p:cNvPr id="137" name="Google Shape;137;p20"/>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39" name="Google Shape;139;p20"/>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40" name="Google Shape;140;p20"/>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41" name="Google Shape;141;p20"/>
          <p:cNvSpPr txBox="1"/>
          <p:nvPr/>
        </p:nvSpPr>
        <p:spPr>
          <a:xfrm>
            <a:off x="1017750" y="1820925"/>
            <a:ext cx="7108500" cy="238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fr" sz="2400">
                <a:solidFill>
                  <a:srgbClr val="FFFFFF"/>
                </a:solidFill>
                <a:latin typeface="Montserrat"/>
                <a:ea typeface="Montserrat"/>
                <a:cs typeface="Montserrat"/>
                <a:sym typeface="Montserrat"/>
              </a:rPr>
              <a:t>Die 24-Sekunden Uhr anhalten</a:t>
            </a:r>
            <a:endParaRPr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b="1" lang="fr" sz="2400">
                <a:solidFill>
                  <a:srgbClr val="FFFFFF"/>
                </a:solidFill>
                <a:latin typeface="Montserrat"/>
                <a:ea typeface="Montserrat"/>
                <a:cs typeface="Montserrat"/>
                <a:sym typeface="Montserrat"/>
              </a:rPr>
              <a:t>Kontrollieren,</a:t>
            </a:r>
            <a:endParaRPr b="1"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b="1" lang="fr" sz="2400">
                <a:solidFill>
                  <a:srgbClr val="FFFFFF"/>
                </a:solidFill>
                <a:latin typeface="Montserrat"/>
                <a:ea typeface="Montserrat"/>
                <a:cs typeface="Montserrat"/>
                <a:sym typeface="Montserrat"/>
              </a:rPr>
              <a:t>ob die Anlage angehalten ist.</a:t>
            </a:r>
            <a:endParaRPr b="1"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t/>
            </a:r>
            <a:endParaRPr b="1" sz="2400">
              <a:solidFill>
                <a:srgbClr val="FFFFFF"/>
              </a:solidFill>
              <a:latin typeface="Montserrat"/>
              <a:ea typeface="Montserrat"/>
              <a:cs typeface="Montserrat"/>
              <a:sym typeface="Montserrat"/>
            </a:endParaRPr>
          </a:p>
          <a:p>
            <a:pPr indent="0" lvl="0" marL="0" rtl="0" algn="ctr">
              <a:lnSpc>
                <a:spcPct val="100000"/>
              </a:lnSpc>
              <a:spcBef>
                <a:spcPts val="0"/>
              </a:spcBef>
              <a:spcAft>
                <a:spcPts val="0"/>
              </a:spcAft>
              <a:buNone/>
            </a:pPr>
            <a:r>
              <a:rPr lang="fr" sz="2400">
                <a:solidFill>
                  <a:srgbClr val="FFFFFF"/>
                </a:solidFill>
                <a:latin typeface="Montserrat"/>
                <a:ea typeface="Montserrat"/>
                <a:cs typeface="Montserrat"/>
                <a:sym typeface="Montserrat"/>
              </a:rPr>
              <a:t>Die Zeichen der Schiedsrichter beobachten.</a:t>
            </a:r>
            <a:endParaRPr sz="2400">
              <a:solidFill>
                <a:srgbClr val="FFFFFF"/>
              </a:solidFill>
              <a:latin typeface="Montserrat"/>
              <a:ea typeface="Montserrat"/>
              <a:cs typeface="Montserrat"/>
              <a:sym typeface="Montserrat"/>
            </a:endParaRPr>
          </a:p>
        </p:txBody>
      </p:sp>
      <p:sp>
        <p:nvSpPr>
          <p:cNvPr id="142" name="Google Shape;142;p20"/>
          <p:cNvSpPr txBox="1"/>
          <p:nvPr/>
        </p:nvSpPr>
        <p:spPr>
          <a:xfrm>
            <a:off x="399150" y="932900"/>
            <a:ext cx="57138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Wenn der Schiedsrichter pfeift</a:t>
            </a:r>
            <a:r>
              <a:rPr b="1" lang="fr" sz="2400">
                <a:solidFill>
                  <a:srgbClr val="FFFFFF"/>
                </a:solidFill>
                <a:latin typeface="Montserrat"/>
                <a:ea typeface="Montserrat"/>
                <a:cs typeface="Montserrat"/>
                <a:sym typeface="Montserrat"/>
              </a:rPr>
              <a:t> :</a:t>
            </a:r>
            <a:endParaRPr b="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0" st="0"/>
                                            </p:txEl>
                                          </p:spTgt>
                                        </p:tgtEl>
                                        <p:attrNameLst>
                                          <p:attrName>style.visibility</p:attrName>
                                        </p:attrNameLst>
                                      </p:cBhvr>
                                      <p:to>
                                        <p:strVal val="visible"/>
                                      </p:to>
                                    </p:set>
                                    <p:animEffect filter="fade" transition="in">
                                      <p:cBhvr>
                                        <p:cTn dur="1000"/>
                                        <p:tgtEl>
                                          <p:spTgt spid="1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1" st="1"/>
                                            </p:txEl>
                                          </p:spTgt>
                                        </p:tgtEl>
                                        <p:attrNameLst>
                                          <p:attrName>style.visibility</p:attrName>
                                        </p:attrNameLst>
                                      </p:cBhvr>
                                      <p:to>
                                        <p:strVal val="visible"/>
                                      </p:to>
                                    </p:set>
                                    <p:animEffect filter="fade" transition="in">
                                      <p:cBhvr>
                                        <p:cTn dur="1000"/>
                                        <p:tgtEl>
                                          <p:spTgt spid="1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2" st="2"/>
                                            </p:txEl>
                                          </p:spTgt>
                                        </p:tgtEl>
                                        <p:attrNameLst>
                                          <p:attrName>style.visibility</p:attrName>
                                        </p:attrNameLst>
                                      </p:cBhvr>
                                      <p:to>
                                        <p:strVal val="visible"/>
                                      </p:to>
                                    </p:set>
                                    <p:animEffect filter="fade" transition="in">
                                      <p:cBhvr>
                                        <p:cTn dur="1000"/>
                                        <p:tgtEl>
                                          <p:spTgt spid="1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3" st="3"/>
                                            </p:txEl>
                                          </p:spTgt>
                                        </p:tgtEl>
                                        <p:attrNameLst>
                                          <p:attrName>style.visibility</p:attrName>
                                        </p:attrNameLst>
                                      </p:cBhvr>
                                      <p:to>
                                        <p:strVal val="visible"/>
                                      </p:to>
                                    </p:set>
                                    <p:animEffect filter="fade" transition="in">
                                      <p:cBhvr>
                                        <p:cTn dur="1000"/>
                                        <p:tgtEl>
                                          <p:spTgt spid="14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4" st="4"/>
                                            </p:txEl>
                                          </p:spTgt>
                                        </p:tgtEl>
                                        <p:attrNameLst>
                                          <p:attrName>style.visibility</p:attrName>
                                        </p:attrNameLst>
                                      </p:cBhvr>
                                      <p:to>
                                        <p:strVal val="visible"/>
                                      </p:to>
                                    </p:set>
                                    <p:animEffect filter="fade" transition="in">
                                      <p:cBhvr>
                                        <p:cTn dur="1000"/>
                                        <p:tgtEl>
                                          <p:spTgt spid="14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xEl>
                                              <p:pRg end="5" st="5"/>
                                            </p:txEl>
                                          </p:spTgt>
                                        </p:tgtEl>
                                        <p:attrNameLst>
                                          <p:attrName>style.visibility</p:attrName>
                                        </p:attrNameLst>
                                      </p:cBhvr>
                                      <p:to>
                                        <p:strVal val="visible"/>
                                      </p:to>
                                    </p:set>
                                    <p:animEffect filter="fade" transition="in">
                                      <p:cBhvr>
                                        <p:cTn dur="1000"/>
                                        <p:tgtEl>
                                          <p:spTgt spid="14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0000"/>
        </a:solidFill>
      </p:bgPr>
    </p:bg>
    <p:spTree>
      <p:nvGrpSpPr>
        <p:cNvPr id="146" name="Shape 146"/>
        <p:cNvGrpSpPr/>
        <p:nvPr/>
      </p:nvGrpSpPr>
      <p:grpSpPr>
        <a:xfrm>
          <a:off x="0" y="0"/>
          <a:ext cx="0" cy="0"/>
          <a:chOff x="0" y="0"/>
          <a:chExt cx="0" cy="0"/>
        </a:xfrm>
      </p:grpSpPr>
      <p:sp>
        <p:nvSpPr>
          <p:cNvPr id="147" name="Google Shape;147;p21"/>
          <p:cNvSpPr/>
          <p:nvPr/>
        </p:nvSpPr>
        <p:spPr>
          <a:xfrm>
            <a:off x="0" y="4675200"/>
            <a:ext cx="9144000" cy="46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txBox="1"/>
          <p:nvPr/>
        </p:nvSpPr>
        <p:spPr>
          <a:xfrm>
            <a:off x="181050" y="4675200"/>
            <a:ext cx="8781900" cy="46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solidFill>
                  <a:srgbClr val="FF0000"/>
                </a:solidFill>
                <a:latin typeface="Impact"/>
                <a:ea typeface="Impact"/>
                <a:cs typeface="Impact"/>
                <a:sym typeface="Impact"/>
              </a:rPr>
              <a:t>www.swiss.basketball                                                                         #weareswissbasketball</a:t>
            </a:r>
            <a:endParaRPr sz="1800">
              <a:solidFill>
                <a:srgbClr val="FF0000"/>
              </a:solidFill>
              <a:latin typeface="Impact"/>
              <a:ea typeface="Impact"/>
              <a:cs typeface="Impact"/>
              <a:sym typeface="Impact"/>
            </a:endParaRPr>
          </a:p>
        </p:txBody>
      </p:sp>
      <p:pic>
        <p:nvPicPr>
          <p:cNvPr id="149" name="Google Shape;149;p21"/>
          <p:cNvPicPr preferRelativeResize="0"/>
          <p:nvPr/>
        </p:nvPicPr>
        <p:blipFill>
          <a:blip r:embed="rId3">
            <a:alphaModFix/>
          </a:blip>
          <a:stretch>
            <a:fillRect/>
          </a:stretch>
        </p:blipFill>
        <p:spPr>
          <a:xfrm>
            <a:off x="6621150" y="237550"/>
            <a:ext cx="2214151" cy="609000"/>
          </a:xfrm>
          <a:prstGeom prst="rect">
            <a:avLst/>
          </a:prstGeom>
          <a:noFill/>
          <a:ln>
            <a:noFill/>
          </a:ln>
        </p:spPr>
      </p:pic>
      <p:sp>
        <p:nvSpPr>
          <p:cNvPr id="150" name="Google Shape;150;p21"/>
          <p:cNvSpPr txBox="1"/>
          <p:nvPr/>
        </p:nvSpPr>
        <p:spPr>
          <a:xfrm>
            <a:off x="348850" y="237550"/>
            <a:ext cx="6823500" cy="6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sz="2800">
                <a:solidFill>
                  <a:schemeClr val="lt1"/>
                </a:solidFill>
                <a:latin typeface="Montserrat"/>
                <a:ea typeface="Montserrat"/>
                <a:cs typeface="Montserrat"/>
                <a:sym typeface="Montserrat"/>
              </a:rPr>
              <a:t>24-Sekunden Zeitnehmer</a:t>
            </a:r>
            <a:endParaRPr b="1" sz="2800">
              <a:solidFill>
                <a:srgbClr val="FFFFFF"/>
              </a:solidFill>
              <a:latin typeface="Montserrat"/>
              <a:ea typeface="Montserrat"/>
              <a:cs typeface="Montserrat"/>
              <a:sym typeface="Montserrat"/>
            </a:endParaRPr>
          </a:p>
        </p:txBody>
      </p:sp>
      <p:sp>
        <p:nvSpPr>
          <p:cNvPr id="151" name="Google Shape;151;p21"/>
          <p:cNvSpPr txBox="1"/>
          <p:nvPr/>
        </p:nvSpPr>
        <p:spPr>
          <a:xfrm>
            <a:off x="389100" y="929900"/>
            <a:ext cx="73575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Die Zeichen der Schiedsrichter beobachten.</a:t>
            </a:r>
            <a:endParaRPr b="1" sz="2400">
              <a:solidFill>
                <a:srgbClr val="FFFFFF"/>
              </a:solidFill>
              <a:latin typeface="Montserrat"/>
              <a:ea typeface="Montserrat"/>
              <a:cs typeface="Montserrat"/>
              <a:sym typeface="Montserrat"/>
            </a:endParaRPr>
          </a:p>
        </p:txBody>
      </p:sp>
      <p:sp>
        <p:nvSpPr>
          <p:cNvPr id="152" name="Google Shape;152;p21"/>
          <p:cNvSpPr txBox="1"/>
          <p:nvPr/>
        </p:nvSpPr>
        <p:spPr>
          <a:xfrm>
            <a:off x="348850" y="2145250"/>
            <a:ext cx="85653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2200">
                <a:solidFill>
                  <a:srgbClr val="FFFFFF"/>
                </a:solidFill>
                <a:latin typeface="Montserrat"/>
                <a:ea typeface="Montserrat"/>
                <a:cs typeface="Montserrat"/>
                <a:sym typeface="Montserrat"/>
              </a:rPr>
              <a:t>Wenn es keinen Wechsel der Mannschaftballkontrolle gibt</a:t>
            </a:r>
            <a:endParaRPr sz="2200">
              <a:solidFill>
                <a:srgbClr val="FFFFFF"/>
              </a:solidFill>
              <a:latin typeface="Montserrat"/>
              <a:ea typeface="Montserrat"/>
              <a:cs typeface="Montserrat"/>
              <a:sym typeface="Montserrat"/>
            </a:endParaRPr>
          </a:p>
        </p:txBody>
      </p:sp>
      <p:sp>
        <p:nvSpPr>
          <p:cNvPr id="153" name="Google Shape;153;p21"/>
          <p:cNvSpPr txBox="1"/>
          <p:nvPr/>
        </p:nvSpPr>
        <p:spPr>
          <a:xfrm>
            <a:off x="4273525" y="3119775"/>
            <a:ext cx="46407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sz="2400">
                <a:solidFill>
                  <a:srgbClr val="FFFFFF"/>
                </a:solidFill>
                <a:latin typeface="Montserrat"/>
                <a:ea typeface="Montserrat"/>
                <a:cs typeface="Montserrat"/>
                <a:sym typeface="Montserrat"/>
              </a:rPr>
              <a:t>Restzeit </a:t>
            </a:r>
            <a:r>
              <a:rPr b="1" lang="fr" sz="2400">
                <a:solidFill>
                  <a:srgbClr val="FFFFFF"/>
                </a:solidFill>
                <a:latin typeface="Montserrat"/>
                <a:ea typeface="Montserrat"/>
                <a:cs typeface="Montserrat"/>
                <a:sym typeface="Montserrat"/>
              </a:rPr>
              <a:t>!</a:t>
            </a:r>
            <a:endParaRPr b="1" sz="2400">
              <a:solidFill>
                <a:srgbClr val="FFFFFF"/>
              </a:solidFill>
              <a:latin typeface="Montserrat"/>
              <a:ea typeface="Montserrat"/>
              <a:cs typeface="Montserrat"/>
              <a:sym typeface="Montserrat"/>
            </a:endParaRPr>
          </a:p>
        </p:txBody>
      </p:sp>
      <p:cxnSp>
        <p:nvCxnSpPr>
          <p:cNvPr id="154" name="Google Shape;154;p21"/>
          <p:cNvCxnSpPr/>
          <p:nvPr/>
        </p:nvCxnSpPr>
        <p:spPr>
          <a:xfrm>
            <a:off x="3148575" y="2833025"/>
            <a:ext cx="865200" cy="392400"/>
          </a:xfrm>
          <a:prstGeom prst="straightConnector1">
            <a:avLst/>
          </a:prstGeom>
          <a:noFill/>
          <a:ln cap="flat" cmpd="sng" w="76200">
            <a:solidFill>
              <a:srgbClr val="FFFFFF"/>
            </a:solidFill>
            <a:prstDash val="solid"/>
            <a:round/>
            <a:headEnd len="med" w="med" type="none"/>
            <a:tailEnd len="med" w="med" type="triangle"/>
          </a:ln>
        </p:spPr>
      </p:cxnSp>
      <p:sp>
        <p:nvSpPr>
          <p:cNvPr id="155" name="Google Shape;155;p21"/>
          <p:cNvSpPr txBox="1"/>
          <p:nvPr/>
        </p:nvSpPr>
        <p:spPr>
          <a:xfrm>
            <a:off x="348850" y="3821650"/>
            <a:ext cx="7578000" cy="609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fr" sz="2400">
                <a:solidFill>
                  <a:srgbClr val="FFFFFF"/>
                </a:solidFill>
                <a:latin typeface="Montserrat"/>
                <a:ea typeface="Montserrat"/>
                <a:cs typeface="Montserrat"/>
                <a:sym typeface="Montserrat"/>
              </a:rPr>
              <a:t>Zum Beispiel bei einem Aus-Ball</a:t>
            </a:r>
            <a:endParaRPr i="1" sz="2400">
              <a:solidFill>
                <a:srgbClr val="FFFFFF"/>
              </a:solidFill>
              <a:latin typeface="Montserrat"/>
              <a:ea typeface="Montserrat"/>
              <a:cs typeface="Montserrat"/>
              <a:sym typeface="Montserrat"/>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