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Montserrat"/>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Montserrat-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ontserrat-bold.fntdata"/><Relationship Id="rId6" Type="http://schemas.openxmlformats.org/officeDocument/2006/relationships/slide" Target="slides/slide1.xml"/><Relationship Id="rId18" Type="http://schemas.openxmlformats.org/officeDocument/2006/relationships/font" Target="fonts/Montserrat-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3a47d1c76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a47d1c76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3fef823e3d_0_4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3fef823e3d_0_4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3fef823e3d_0_5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fef823e3d_0_5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3fef823e3d_0_5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3fef823e3d_0_5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3fef823e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fef823e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3fef823e3d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fef823e3d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3fef823e3d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fef823e3d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3fef823e3d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3fef823e3d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3fef823e3d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3fef823e3d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3fef823e3d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fef823e3d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3fef823e3d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3fef823e3d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3fef823e3d_0_4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3fef823e3d_0_4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53" name="Shape 53"/>
        <p:cNvGrpSpPr/>
        <p:nvPr/>
      </p:nvGrpSpPr>
      <p:grpSpPr>
        <a:xfrm>
          <a:off x="0" y="0"/>
          <a:ext cx="0" cy="0"/>
          <a:chOff x="0" y="0"/>
          <a:chExt cx="0" cy="0"/>
        </a:xfrm>
      </p:grpSpPr>
      <p:sp>
        <p:nvSpPr>
          <p:cNvPr id="54" name="Google Shape;54;p13"/>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3864100" y="237550"/>
            <a:ext cx="4971201" cy="1367300"/>
          </a:xfrm>
          <a:prstGeom prst="rect">
            <a:avLst/>
          </a:prstGeom>
          <a:noFill/>
          <a:ln>
            <a:noFill/>
          </a:ln>
        </p:spPr>
      </p:pic>
      <p:sp>
        <p:nvSpPr>
          <p:cNvPr id="56" name="Google Shape;56;p13"/>
          <p:cNvSpPr txBox="1"/>
          <p:nvPr/>
        </p:nvSpPr>
        <p:spPr>
          <a:xfrm>
            <a:off x="489675" y="2038775"/>
            <a:ext cx="8275500" cy="25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4500">
                <a:solidFill>
                  <a:schemeClr val="lt1"/>
                </a:solidFill>
                <a:latin typeface="Montserrat"/>
                <a:ea typeface="Montserrat"/>
                <a:cs typeface="Montserrat"/>
                <a:sym typeface="Montserrat"/>
              </a:rPr>
              <a:t>KURS FÜR REGIONALE</a:t>
            </a:r>
            <a:endParaRPr b="1" sz="45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b="1" lang="fr" sz="4500">
                <a:solidFill>
                  <a:schemeClr val="lt1"/>
                </a:solidFill>
                <a:latin typeface="Montserrat"/>
                <a:ea typeface="Montserrat"/>
                <a:cs typeface="Montserrat"/>
                <a:sym typeface="Montserrat"/>
              </a:rPr>
              <a:t>TISCHOFFIZIELLE</a:t>
            </a:r>
            <a:endParaRPr b="1" sz="45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b="1" lang="fr" sz="3000">
                <a:solidFill>
                  <a:schemeClr val="lt1"/>
                </a:solidFill>
                <a:latin typeface="Montserrat"/>
                <a:ea typeface="Montserrat"/>
                <a:cs typeface="Montserrat"/>
                <a:sym typeface="Montserrat"/>
              </a:rPr>
              <a:t>Modul Zeitnehmer</a:t>
            </a:r>
            <a:endParaRPr b="1" sz="3000">
              <a:solidFill>
                <a:schemeClr val="lt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i="1" lang="fr" sz="2400">
                <a:solidFill>
                  <a:schemeClr val="lt1"/>
                </a:solidFill>
                <a:latin typeface="Montserrat"/>
                <a:ea typeface="Montserrat"/>
                <a:cs typeface="Montserrat"/>
                <a:sym typeface="Montserrat"/>
              </a:rPr>
              <a:t>Deutsch – Version Oktober 2018</a:t>
            </a:r>
            <a:endParaRPr b="1" sz="3600">
              <a:solidFill>
                <a:srgbClr val="FFFFFF"/>
              </a:solidFill>
              <a:latin typeface="Montserrat"/>
              <a:ea typeface="Montserrat"/>
              <a:cs typeface="Montserrat"/>
              <a:sym typeface="Montserrat"/>
            </a:endParaRPr>
          </a:p>
        </p:txBody>
      </p:sp>
      <p:sp>
        <p:nvSpPr>
          <p:cNvPr id="57" name="Google Shape;57;p13"/>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164" name="Shape 164"/>
        <p:cNvGrpSpPr/>
        <p:nvPr/>
      </p:nvGrpSpPr>
      <p:grpSpPr>
        <a:xfrm>
          <a:off x="0" y="0"/>
          <a:ext cx="0" cy="0"/>
          <a:chOff x="0" y="0"/>
          <a:chExt cx="0" cy="0"/>
        </a:xfrm>
      </p:grpSpPr>
      <p:sp>
        <p:nvSpPr>
          <p:cNvPr id="165" name="Google Shape;165;p22"/>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6" name="Google Shape;166;p22"/>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167" name="Google Shape;167;p22"/>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168" name="Google Shape;168;p22"/>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fr" sz="2400">
                <a:solidFill>
                  <a:srgbClr val="FFFFFF"/>
                </a:solidFill>
                <a:latin typeface="Montserrat"/>
                <a:ea typeface="Montserrat"/>
                <a:cs typeface="Montserrat"/>
                <a:sym typeface="Montserrat"/>
              </a:rPr>
              <a:t>Möglichkeiten zum Time-Out</a:t>
            </a:r>
            <a:endParaRPr b="1" sz="2400">
              <a:solidFill>
                <a:srgbClr val="FFFFFF"/>
              </a:solidFill>
              <a:latin typeface="Montserrat"/>
              <a:ea typeface="Montserrat"/>
              <a:cs typeface="Montserrat"/>
              <a:sym typeface="Montserrat"/>
            </a:endParaRPr>
          </a:p>
        </p:txBody>
      </p:sp>
      <p:sp>
        <p:nvSpPr>
          <p:cNvPr id="169" name="Google Shape;169;p22"/>
          <p:cNvSpPr txBox="1"/>
          <p:nvPr/>
        </p:nvSpPr>
        <p:spPr>
          <a:xfrm>
            <a:off x="316100" y="2093875"/>
            <a:ext cx="7938300" cy="700200"/>
          </a:xfrm>
          <a:prstGeom prst="rect">
            <a:avLst/>
          </a:prstGeom>
          <a:noFill/>
          <a:ln>
            <a:noFill/>
          </a:ln>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FFFFFF"/>
              </a:buClr>
              <a:buSzPts val="2400"/>
              <a:buFont typeface="Montserrat"/>
              <a:buChar char="●"/>
            </a:pPr>
            <a:r>
              <a:rPr lang="fr" sz="2400">
                <a:solidFill>
                  <a:srgbClr val="FFFFFF"/>
                </a:solidFill>
                <a:latin typeface="Montserrat"/>
                <a:ea typeface="Montserrat"/>
                <a:cs typeface="Montserrat"/>
                <a:sym typeface="Montserrat"/>
              </a:rPr>
              <a:t>Immer wenn die Spieluhr gestoppt ist. </a:t>
            </a:r>
            <a:endParaRPr sz="2400">
              <a:solidFill>
                <a:srgbClr val="FFFFFF"/>
              </a:solidFill>
              <a:latin typeface="Montserrat"/>
              <a:ea typeface="Montserrat"/>
              <a:cs typeface="Montserrat"/>
              <a:sym typeface="Montserrat"/>
            </a:endParaRPr>
          </a:p>
        </p:txBody>
      </p:sp>
      <p:sp>
        <p:nvSpPr>
          <p:cNvPr id="170" name="Google Shape;170;p22"/>
          <p:cNvSpPr txBox="1"/>
          <p:nvPr/>
        </p:nvSpPr>
        <p:spPr>
          <a:xfrm>
            <a:off x="316100" y="3038575"/>
            <a:ext cx="8301300" cy="1419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Font typeface="Montserrat"/>
              <a:buChar char="●"/>
            </a:pPr>
            <a:r>
              <a:rPr lang="fr" sz="2400">
                <a:solidFill>
                  <a:schemeClr val="lt1"/>
                </a:solidFill>
                <a:latin typeface="Montserrat"/>
                <a:ea typeface="Montserrat"/>
                <a:cs typeface="Montserrat"/>
                <a:sym typeface="Montserrat"/>
              </a:rPr>
              <a:t>Nach einem erfolgreichen Feldkorb,</a:t>
            </a:r>
            <a:br>
              <a:rPr lang="fr" sz="2400">
                <a:solidFill>
                  <a:schemeClr val="lt1"/>
                </a:solidFill>
                <a:latin typeface="Montserrat"/>
                <a:ea typeface="Montserrat"/>
                <a:cs typeface="Montserrat"/>
                <a:sym typeface="Montserrat"/>
              </a:rPr>
            </a:br>
            <a:r>
              <a:rPr lang="fr" sz="2400">
                <a:solidFill>
                  <a:schemeClr val="lt1"/>
                </a:solidFill>
                <a:latin typeface="Montserrat"/>
                <a:ea typeface="Montserrat"/>
                <a:cs typeface="Montserrat"/>
                <a:sym typeface="Montserrat"/>
              </a:rPr>
              <a:t>nur für die Mannschaft, welche den Korb erhält.</a:t>
            </a:r>
            <a:endParaRPr sz="2400">
              <a:solidFill>
                <a:srgbClr val="FFFFFF"/>
              </a:solidFill>
              <a:latin typeface="Montserrat"/>
              <a:ea typeface="Montserrat"/>
              <a:cs typeface="Montserrat"/>
              <a:sym typeface="Montserrat"/>
            </a:endParaRPr>
          </a:p>
        </p:txBody>
      </p:sp>
      <p:sp>
        <p:nvSpPr>
          <p:cNvPr id="171" name="Google Shape;171;p22"/>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xEl>
                                              <p:pRg end="0" st="0"/>
                                            </p:txEl>
                                          </p:spTgt>
                                        </p:tgtEl>
                                        <p:attrNameLst>
                                          <p:attrName>style.visibility</p:attrName>
                                        </p:attrNameLst>
                                      </p:cBhvr>
                                      <p:to>
                                        <p:strVal val="visible"/>
                                      </p:to>
                                    </p:set>
                                    <p:animEffect filter="fade" transition="in">
                                      <p:cBhvr>
                                        <p:cTn dur="1000"/>
                                        <p:tgtEl>
                                          <p:spTgt spid="16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175" name="Shape 175"/>
        <p:cNvGrpSpPr/>
        <p:nvPr/>
      </p:nvGrpSpPr>
      <p:grpSpPr>
        <a:xfrm>
          <a:off x="0" y="0"/>
          <a:ext cx="0" cy="0"/>
          <a:chOff x="0" y="0"/>
          <a:chExt cx="0" cy="0"/>
        </a:xfrm>
      </p:grpSpPr>
      <p:sp>
        <p:nvSpPr>
          <p:cNvPr id="176" name="Google Shape;176;p23"/>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7" name="Google Shape;177;p23"/>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178" name="Google Shape;178;p23"/>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179" name="Google Shape;179;p23"/>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fr" sz="2400">
                <a:solidFill>
                  <a:schemeClr val="lt1"/>
                </a:solidFill>
                <a:latin typeface="Montserrat"/>
                <a:ea typeface="Montserrat"/>
                <a:cs typeface="Montserrat"/>
                <a:sym typeface="Montserrat"/>
              </a:rPr>
              <a:t>Möglichkeiten zum Time-Out</a:t>
            </a:r>
            <a:endParaRPr b="1" sz="2400">
              <a:solidFill>
                <a:srgbClr val="FFFFFF"/>
              </a:solidFill>
              <a:latin typeface="Montserrat"/>
              <a:ea typeface="Montserrat"/>
              <a:cs typeface="Montserrat"/>
              <a:sym typeface="Montserrat"/>
            </a:endParaRPr>
          </a:p>
        </p:txBody>
      </p:sp>
      <p:sp>
        <p:nvSpPr>
          <p:cNvPr id="180" name="Google Shape;180;p23"/>
          <p:cNvSpPr txBox="1"/>
          <p:nvPr/>
        </p:nvSpPr>
        <p:spPr>
          <a:xfrm>
            <a:off x="400875" y="1536350"/>
            <a:ext cx="23496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2400">
                <a:solidFill>
                  <a:schemeClr val="lt1"/>
                </a:solidFill>
                <a:latin typeface="Montserrat"/>
                <a:ea typeface="Montserrat"/>
                <a:cs typeface="Montserrat"/>
                <a:sym typeface="Montserrat"/>
              </a:rPr>
              <a:t>Vorgehen :</a:t>
            </a:r>
            <a:endParaRPr b="1" sz="2400">
              <a:solidFill>
                <a:srgbClr val="FFFFFF"/>
              </a:solidFill>
              <a:latin typeface="Montserrat"/>
              <a:ea typeface="Montserrat"/>
              <a:cs typeface="Montserrat"/>
              <a:sym typeface="Montserrat"/>
            </a:endParaRPr>
          </a:p>
        </p:txBody>
      </p:sp>
      <p:sp>
        <p:nvSpPr>
          <p:cNvPr id="181" name="Google Shape;181;p23"/>
          <p:cNvSpPr txBox="1"/>
          <p:nvPr/>
        </p:nvSpPr>
        <p:spPr>
          <a:xfrm>
            <a:off x="316100" y="2295050"/>
            <a:ext cx="7938300" cy="9657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Font typeface="Montserrat"/>
              <a:buChar char="●"/>
            </a:pPr>
            <a:r>
              <a:rPr b="1" lang="fr" sz="2400">
                <a:solidFill>
                  <a:schemeClr val="lt1"/>
                </a:solidFill>
                <a:latin typeface="Montserrat"/>
                <a:ea typeface="Montserrat"/>
                <a:cs typeface="Montserrat"/>
                <a:sym typeface="Montserrat"/>
              </a:rPr>
              <a:t>Der Coach </a:t>
            </a:r>
            <a:r>
              <a:rPr lang="fr" sz="2400">
                <a:solidFill>
                  <a:schemeClr val="lt1"/>
                </a:solidFill>
                <a:latin typeface="Montserrat"/>
                <a:ea typeface="Montserrat"/>
                <a:cs typeface="Montserrat"/>
                <a:sym typeface="Montserrat"/>
              </a:rPr>
              <a:t>meldet das Time-Out beim Anschreibertisch an.</a:t>
            </a:r>
            <a:endParaRPr sz="2400">
              <a:solidFill>
                <a:srgbClr val="FFFFFF"/>
              </a:solidFill>
              <a:latin typeface="Montserrat"/>
              <a:ea typeface="Montserrat"/>
              <a:cs typeface="Montserrat"/>
              <a:sym typeface="Montserrat"/>
            </a:endParaRPr>
          </a:p>
        </p:txBody>
      </p:sp>
      <p:sp>
        <p:nvSpPr>
          <p:cNvPr id="182" name="Google Shape;182;p23"/>
          <p:cNvSpPr txBox="1"/>
          <p:nvPr/>
        </p:nvSpPr>
        <p:spPr>
          <a:xfrm>
            <a:off x="316100" y="3235100"/>
            <a:ext cx="7938300" cy="13071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Font typeface="Montserrat"/>
              <a:buChar char="●"/>
            </a:pPr>
            <a:r>
              <a:rPr lang="fr" sz="2400">
                <a:solidFill>
                  <a:schemeClr val="lt1"/>
                </a:solidFill>
                <a:latin typeface="Montserrat"/>
                <a:ea typeface="Montserrat"/>
                <a:cs typeface="Montserrat"/>
                <a:sym typeface="Montserrat"/>
              </a:rPr>
              <a:t>Bei der nächsten Time-Out Möglichkeit betätigt der Zeitnehmer das Signalhorn und weist die Schiedsrichter auf das Time-Out hin.</a:t>
            </a:r>
            <a:endParaRPr sz="2400">
              <a:solidFill>
                <a:srgbClr val="FFFFFF"/>
              </a:solidFill>
              <a:latin typeface="Montserrat"/>
              <a:ea typeface="Montserrat"/>
              <a:cs typeface="Montserrat"/>
              <a:sym typeface="Montserrat"/>
            </a:endParaRPr>
          </a:p>
        </p:txBody>
      </p:sp>
      <p:sp>
        <p:nvSpPr>
          <p:cNvPr id="183" name="Google Shape;183;p23"/>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1000"/>
                                        <p:tgtEl>
                                          <p:spTgt spid="1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187" name="Shape 187"/>
        <p:cNvGrpSpPr/>
        <p:nvPr/>
      </p:nvGrpSpPr>
      <p:grpSpPr>
        <a:xfrm>
          <a:off x="0" y="0"/>
          <a:ext cx="0" cy="0"/>
          <a:chOff x="0" y="0"/>
          <a:chExt cx="0" cy="0"/>
        </a:xfrm>
      </p:grpSpPr>
      <p:sp>
        <p:nvSpPr>
          <p:cNvPr id="188" name="Google Shape;188;p24"/>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9" name="Google Shape;189;p24"/>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190" name="Google Shape;190;p24"/>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191" name="Google Shape;191;p24"/>
          <p:cNvSpPr txBox="1"/>
          <p:nvPr/>
        </p:nvSpPr>
        <p:spPr>
          <a:xfrm>
            <a:off x="697800" y="1490100"/>
            <a:ext cx="7748400" cy="246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fr" sz="2400">
                <a:solidFill>
                  <a:schemeClr val="lt1"/>
                </a:solidFill>
                <a:latin typeface="Montserrat"/>
                <a:ea typeface="Montserrat"/>
                <a:cs typeface="Montserrat"/>
                <a:sym typeface="Montserrat"/>
              </a:rPr>
              <a:t>Wenn ein Time-Out oder ein Spielerwechsel nach einer Unterbrechung durch den Schiedsrichter verlangt ist, muss der Offizielle immer warten, bis der Schiedsrichter seine Anzeige am Tisch oder auf dem Feld beendet hat und erst dann das Horn betätigen. </a:t>
            </a:r>
            <a:endParaRPr sz="2400">
              <a:solidFill>
                <a:srgbClr val="FFFFFF"/>
              </a:solidFill>
              <a:latin typeface="Montserrat"/>
              <a:ea typeface="Montserrat"/>
              <a:cs typeface="Montserrat"/>
              <a:sym typeface="Montserrat"/>
            </a:endParaRPr>
          </a:p>
        </p:txBody>
      </p:sp>
      <p:sp>
        <p:nvSpPr>
          <p:cNvPr id="192" name="Google Shape;192;p24"/>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1000"/>
                                        <p:tgtEl>
                                          <p:spTgt spid="1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61" name="Shape 61"/>
        <p:cNvGrpSpPr/>
        <p:nvPr/>
      </p:nvGrpSpPr>
      <p:grpSpPr>
        <a:xfrm>
          <a:off x="0" y="0"/>
          <a:ext cx="0" cy="0"/>
          <a:chOff x="0" y="0"/>
          <a:chExt cx="0" cy="0"/>
        </a:xfrm>
      </p:grpSpPr>
      <p:sp>
        <p:nvSpPr>
          <p:cNvPr id="62" name="Google Shape;62;p14"/>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3" name="Google Shape;63;p14"/>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64" name="Google Shape;64;p14"/>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3600">
                <a:solidFill>
                  <a:srgbClr val="FFFFFF"/>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65" name="Google Shape;65;p14"/>
          <p:cNvSpPr txBox="1"/>
          <p:nvPr/>
        </p:nvSpPr>
        <p:spPr>
          <a:xfrm>
            <a:off x="392300" y="970175"/>
            <a:ext cx="50901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fr" sz="2400">
                <a:solidFill>
                  <a:srgbClr val="FFFFFF"/>
                </a:solidFill>
                <a:latin typeface="Montserrat"/>
                <a:ea typeface="Montserrat"/>
                <a:cs typeface="Montserrat"/>
                <a:sym typeface="Montserrat"/>
              </a:rPr>
              <a:t>Stoppen der Spielzeit</a:t>
            </a:r>
            <a:endParaRPr b="1" sz="2400">
              <a:solidFill>
                <a:srgbClr val="FFFFFF"/>
              </a:solidFill>
              <a:latin typeface="Montserrat"/>
              <a:ea typeface="Montserrat"/>
              <a:cs typeface="Montserrat"/>
              <a:sym typeface="Montserrat"/>
            </a:endParaRPr>
          </a:p>
        </p:txBody>
      </p:sp>
      <p:sp>
        <p:nvSpPr>
          <p:cNvPr id="66" name="Google Shape;66;p14"/>
          <p:cNvSpPr txBox="1"/>
          <p:nvPr/>
        </p:nvSpPr>
        <p:spPr>
          <a:xfrm>
            <a:off x="348850" y="1653650"/>
            <a:ext cx="1738800" cy="15753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fr" sz="9600">
                <a:solidFill>
                  <a:srgbClr val="FFFFFF"/>
                </a:solidFill>
                <a:latin typeface="Montserrat"/>
                <a:ea typeface="Montserrat"/>
                <a:cs typeface="Montserrat"/>
                <a:sym typeface="Montserrat"/>
              </a:rPr>
              <a:t>4</a:t>
            </a:r>
            <a:endParaRPr b="1" sz="9600">
              <a:solidFill>
                <a:srgbClr val="FFFFFF"/>
              </a:solidFill>
              <a:latin typeface="Montserrat"/>
              <a:ea typeface="Montserrat"/>
              <a:cs typeface="Montserrat"/>
              <a:sym typeface="Montserrat"/>
            </a:endParaRPr>
          </a:p>
        </p:txBody>
      </p:sp>
      <p:sp>
        <p:nvSpPr>
          <p:cNvPr id="67" name="Google Shape;67;p14"/>
          <p:cNvSpPr txBox="1"/>
          <p:nvPr/>
        </p:nvSpPr>
        <p:spPr>
          <a:xfrm>
            <a:off x="1704550" y="2495850"/>
            <a:ext cx="2724600" cy="609000"/>
          </a:xfrm>
          <a:prstGeom prst="rect">
            <a:avLst/>
          </a:prstGeom>
          <a:noFill/>
          <a:ln>
            <a:noFill/>
          </a:ln>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lang="fr" sz="2400">
                <a:solidFill>
                  <a:srgbClr val="FFFFFF"/>
                </a:solidFill>
                <a:latin typeface="Montserrat"/>
                <a:ea typeface="Montserrat"/>
                <a:cs typeface="Montserrat"/>
                <a:sym typeface="Montserrat"/>
              </a:rPr>
              <a:t>Perioden à</a:t>
            </a:r>
            <a:endParaRPr sz="2400">
              <a:solidFill>
                <a:srgbClr val="FFFFFF"/>
              </a:solidFill>
              <a:latin typeface="Montserrat"/>
              <a:ea typeface="Montserrat"/>
              <a:cs typeface="Montserrat"/>
              <a:sym typeface="Montserrat"/>
            </a:endParaRPr>
          </a:p>
        </p:txBody>
      </p:sp>
      <p:sp>
        <p:nvSpPr>
          <p:cNvPr id="68" name="Google Shape;68;p14"/>
          <p:cNvSpPr txBox="1"/>
          <p:nvPr/>
        </p:nvSpPr>
        <p:spPr>
          <a:xfrm>
            <a:off x="4200800" y="1653650"/>
            <a:ext cx="1738800" cy="15753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fr" sz="9600">
                <a:solidFill>
                  <a:srgbClr val="FFFFFF"/>
                </a:solidFill>
                <a:latin typeface="Montserrat"/>
                <a:ea typeface="Montserrat"/>
                <a:cs typeface="Montserrat"/>
                <a:sym typeface="Montserrat"/>
              </a:rPr>
              <a:t>10</a:t>
            </a:r>
            <a:endParaRPr b="1" sz="9600">
              <a:solidFill>
                <a:srgbClr val="FFFFFF"/>
              </a:solidFill>
              <a:latin typeface="Montserrat"/>
              <a:ea typeface="Montserrat"/>
              <a:cs typeface="Montserrat"/>
              <a:sym typeface="Montserrat"/>
            </a:endParaRPr>
          </a:p>
        </p:txBody>
      </p:sp>
      <p:sp>
        <p:nvSpPr>
          <p:cNvPr id="69" name="Google Shape;69;p14"/>
          <p:cNvSpPr txBox="1"/>
          <p:nvPr/>
        </p:nvSpPr>
        <p:spPr>
          <a:xfrm>
            <a:off x="5457200" y="2501975"/>
            <a:ext cx="2293200" cy="609000"/>
          </a:xfrm>
          <a:prstGeom prst="rect">
            <a:avLst/>
          </a:prstGeom>
          <a:noFill/>
          <a:ln>
            <a:noFill/>
          </a:ln>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lang="fr" sz="2400">
                <a:solidFill>
                  <a:srgbClr val="FFFFFF"/>
                </a:solidFill>
                <a:latin typeface="Montserrat"/>
                <a:ea typeface="Montserrat"/>
                <a:cs typeface="Montserrat"/>
                <a:sym typeface="Montserrat"/>
              </a:rPr>
              <a:t>Minuten</a:t>
            </a:r>
            <a:endParaRPr sz="2400">
              <a:solidFill>
                <a:srgbClr val="FFFFFF"/>
              </a:solidFill>
              <a:latin typeface="Montserrat"/>
              <a:ea typeface="Montserrat"/>
              <a:cs typeface="Montserrat"/>
              <a:sym typeface="Montserrat"/>
            </a:endParaRPr>
          </a:p>
        </p:txBody>
      </p:sp>
      <p:sp>
        <p:nvSpPr>
          <p:cNvPr id="70" name="Google Shape;70;p14"/>
          <p:cNvSpPr txBox="1"/>
          <p:nvPr/>
        </p:nvSpPr>
        <p:spPr>
          <a:xfrm>
            <a:off x="2491650" y="3814125"/>
            <a:ext cx="3194100" cy="609000"/>
          </a:xfrm>
          <a:prstGeom prst="rect">
            <a:avLst/>
          </a:prstGeom>
          <a:noFill/>
          <a:ln>
            <a:noFill/>
          </a:ln>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lang="fr" sz="2400">
                <a:solidFill>
                  <a:srgbClr val="FFFFFF"/>
                </a:solidFill>
                <a:latin typeface="Montserrat"/>
                <a:ea typeface="Montserrat"/>
                <a:cs typeface="Montserrat"/>
                <a:sym typeface="Montserrat"/>
              </a:rPr>
              <a:t>Verlängerungen</a:t>
            </a:r>
            <a:r>
              <a:rPr lang="fr" sz="2400">
                <a:solidFill>
                  <a:srgbClr val="FFFFFF"/>
                </a:solidFill>
                <a:latin typeface="Montserrat"/>
                <a:ea typeface="Montserrat"/>
                <a:cs typeface="Montserrat"/>
                <a:sym typeface="Montserrat"/>
              </a:rPr>
              <a:t> :</a:t>
            </a:r>
            <a:endParaRPr sz="2400">
              <a:solidFill>
                <a:srgbClr val="FFFFFF"/>
              </a:solidFill>
              <a:latin typeface="Montserrat"/>
              <a:ea typeface="Montserrat"/>
              <a:cs typeface="Montserrat"/>
              <a:sym typeface="Montserrat"/>
            </a:endParaRPr>
          </a:p>
        </p:txBody>
      </p:sp>
      <p:sp>
        <p:nvSpPr>
          <p:cNvPr id="71" name="Google Shape;71;p14"/>
          <p:cNvSpPr txBox="1"/>
          <p:nvPr/>
        </p:nvSpPr>
        <p:spPr>
          <a:xfrm>
            <a:off x="5330000" y="3038950"/>
            <a:ext cx="1738800" cy="15753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fr" sz="9600">
                <a:solidFill>
                  <a:srgbClr val="FFFFFF"/>
                </a:solidFill>
                <a:latin typeface="Montserrat"/>
                <a:ea typeface="Montserrat"/>
                <a:cs typeface="Montserrat"/>
                <a:sym typeface="Montserrat"/>
              </a:rPr>
              <a:t>5</a:t>
            </a:r>
            <a:endParaRPr b="1" sz="9600">
              <a:solidFill>
                <a:srgbClr val="FFFFFF"/>
              </a:solidFill>
              <a:latin typeface="Montserrat"/>
              <a:ea typeface="Montserrat"/>
              <a:cs typeface="Montserrat"/>
              <a:sym typeface="Montserrat"/>
            </a:endParaRPr>
          </a:p>
        </p:txBody>
      </p:sp>
      <p:sp>
        <p:nvSpPr>
          <p:cNvPr id="72" name="Google Shape;72;p14"/>
          <p:cNvSpPr txBox="1"/>
          <p:nvPr/>
        </p:nvSpPr>
        <p:spPr>
          <a:xfrm>
            <a:off x="6244400" y="3814125"/>
            <a:ext cx="2293200" cy="609000"/>
          </a:xfrm>
          <a:prstGeom prst="rect">
            <a:avLst/>
          </a:prstGeom>
          <a:noFill/>
          <a:ln>
            <a:noFill/>
          </a:ln>
        </p:spPr>
        <p:txBody>
          <a:bodyPr anchorCtr="0" anchor="ctr" bIns="91425" lIns="91425" spcFirstLastPara="1" rIns="91425" wrap="square" tIns="91425">
            <a:noAutofit/>
          </a:bodyPr>
          <a:lstStyle/>
          <a:p>
            <a:pPr indent="0" lvl="0" marL="0" rtl="0" algn="ctr">
              <a:lnSpc>
                <a:spcPct val="150000"/>
              </a:lnSpc>
              <a:spcBef>
                <a:spcPts val="0"/>
              </a:spcBef>
              <a:spcAft>
                <a:spcPts val="0"/>
              </a:spcAft>
              <a:buClr>
                <a:schemeClr val="dk1"/>
              </a:buClr>
              <a:buSzPts val="1100"/>
              <a:buFont typeface="Arial"/>
              <a:buNone/>
            </a:pPr>
            <a:r>
              <a:rPr lang="fr" sz="2400">
                <a:solidFill>
                  <a:schemeClr val="lt1"/>
                </a:solidFill>
                <a:latin typeface="Montserrat"/>
                <a:ea typeface="Montserrat"/>
                <a:cs typeface="Montserrat"/>
                <a:sym typeface="Montserrat"/>
              </a:rPr>
              <a:t>Minuten</a:t>
            </a:r>
            <a:endParaRPr sz="2400">
              <a:solidFill>
                <a:srgbClr val="FFFFFF"/>
              </a:solidFill>
              <a:latin typeface="Montserrat"/>
              <a:ea typeface="Montserrat"/>
              <a:cs typeface="Montserrat"/>
              <a:sym typeface="Montserrat"/>
            </a:endParaRPr>
          </a:p>
        </p:txBody>
      </p:sp>
      <p:sp>
        <p:nvSpPr>
          <p:cNvPr id="73" name="Google Shape;73;p14"/>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0" st="0"/>
                                            </p:txEl>
                                          </p:spTgt>
                                        </p:tgtEl>
                                        <p:attrNameLst>
                                          <p:attrName>style.visibility</p:attrName>
                                        </p:attrNameLst>
                                      </p:cBhvr>
                                      <p:to>
                                        <p:strVal val="visible"/>
                                      </p:to>
                                    </p:set>
                                    <p:animEffect filter="fade" transition="in">
                                      <p:cBhvr>
                                        <p:cTn dur="1000"/>
                                        <p:tgtEl>
                                          <p:spTgt spid="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1000"/>
                                        <p:tgtEl>
                                          <p:spTgt spid="66"/>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67"/>
                                        </p:tgtEl>
                                        <p:attrNameLst>
                                          <p:attrName>style.visibility</p:attrName>
                                        </p:attrNameLst>
                                      </p:cBhvr>
                                      <p:to>
                                        <p:strVal val="visible"/>
                                      </p:to>
                                    </p:set>
                                    <p:animEffect filter="fade" transition="in">
                                      <p:cBhvr>
                                        <p:cTn dur="1000"/>
                                        <p:tgtEl>
                                          <p:spTgt spid="67"/>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77" name="Shape 77"/>
        <p:cNvGrpSpPr/>
        <p:nvPr/>
      </p:nvGrpSpPr>
      <p:grpSpPr>
        <a:xfrm>
          <a:off x="0" y="0"/>
          <a:ext cx="0" cy="0"/>
          <a:chOff x="0" y="0"/>
          <a:chExt cx="0" cy="0"/>
        </a:xfrm>
      </p:grpSpPr>
      <p:sp>
        <p:nvSpPr>
          <p:cNvPr id="78" name="Google Shape;78;p15"/>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9" name="Google Shape;79;p15"/>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80" name="Google Shape;80;p15"/>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81" name="Google Shape;81;p15"/>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fr" sz="2400">
                <a:solidFill>
                  <a:srgbClr val="FFFFFF"/>
                </a:solidFill>
                <a:latin typeface="Montserrat"/>
                <a:ea typeface="Montserrat"/>
                <a:cs typeface="Montserrat"/>
                <a:sym typeface="Montserrat"/>
              </a:rPr>
              <a:t>Stoppen der Spielpausen</a:t>
            </a:r>
            <a:endParaRPr b="1" sz="2400">
              <a:solidFill>
                <a:srgbClr val="FFFFFF"/>
              </a:solidFill>
              <a:latin typeface="Montserrat"/>
              <a:ea typeface="Montserrat"/>
              <a:cs typeface="Montserrat"/>
              <a:sym typeface="Montserrat"/>
            </a:endParaRPr>
          </a:p>
        </p:txBody>
      </p:sp>
      <p:sp>
        <p:nvSpPr>
          <p:cNvPr id="82" name="Google Shape;82;p15"/>
          <p:cNvSpPr txBox="1"/>
          <p:nvPr/>
        </p:nvSpPr>
        <p:spPr>
          <a:xfrm>
            <a:off x="-199950" y="1356150"/>
            <a:ext cx="1738800" cy="15753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fr" sz="9600">
                <a:solidFill>
                  <a:srgbClr val="FFFFFF"/>
                </a:solidFill>
                <a:latin typeface="Montserrat"/>
                <a:ea typeface="Montserrat"/>
                <a:cs typeface="Montserrat"/>
                <a:sym typeface="Montserrat"/>
              </a:rPr>
              <a:t>2</a:t>
            </a:r>
            <a:endParaRPr b="1" sz="9600">
              <a:solidFill>
                <a:srgbClr val="FFFFFF"/>
              </a:solidFill>
              <a:latin typeface="Montserrat"/>
              <a:ea typeface="Montserrat"/>
              <a:cs typeface="Montserrat"/>
              <a:sym typeface="Montserrat"/>
            </a:endParaRPr>
          </a:p>
        </p:txBody>
      </p:sp>
      <p:sp>
        <p:nvSpPr>
          <p:cNvPr id="83" name="Google Shape;83;p15"/>
          <p:cNvSpPr txBox="1"/>
          <p:nvPr/>
        </p:nvSpPr>
        <p:spPr>
          <a:xfrm>
            <a:off x="859300" y="1726800"/>
            <a:ext cx="3381900" cy="609000"/>
          </a:xfrm>
          <a:prstGeom prst="rect">
            <a:avLst/>
          </a:prstGeom>
          <a:noFill/>
          <a:ln>
            <a:noFill/>
          </a:ln>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lang="fr" sz="2400">
                <a:solidFill>
                  <a:srgbClr val="FFFFFF"/>
                </a:solidFill>
                <a:latin typeface="Montserrat"/>
                <a:ea typeface="Montserrat"/>
                <a:cs typeface="Montserrat"/>
                <a:sym typeface="Montserrat"/>
              </a:rPr>
              <a:t>M</a:t>
            </a:r>
            <a:r>
              <a:rPr lang="fr" sz="2400">
                <a:solidFill>
                  <a:srgbClr val="FFFFFF"/>
                </a:solidFill>
                <a:latin typeface="Montserrat"/>
                <a:ea typeface="Montserrat"/>
                <a:cs typeface="Montserrat"/>
                <a:sym typeface="Montserrat"/>
              </a:rPr>
              <a:t>inuten zwischen</a:t>
            </a:r>
            <a:endParaRPr sz="2400">
              <a:solidFill>
                <a:srgbClr val="FFFFFF"/>
              </a:solidFill>
              <a:latin typeface="Montserrat"/>
              <a:ea typeface="Montserrat"/>
              <a:cs typeface="Montserrat"/>
              <a:sym typeface="Montserrat"/>
            </a:endParaRPr>
          </a:p>
        </p:txBody>
      </p:sp>
      <p:sp>
        <p:nvSpPr>
          <p:cNvPr id="84" name="Google Shape;84;p15"/>
          <p:cNvSpPr txBox="1"/>
          <p:nvPr/>
        </p:nvSpPr>
        <p:spPr>
          <a:xfrm>
            <a:off x="859325" y="2869200"/>
            <a:ext cx="1738800" cy="15753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fr" sz="9600">
                <a:solidFill>
                  <a:srgbClr val="FFFFFF"/>
                </a:solidFill>
                <a:latin typeface="Montserrat"/>
                <a:ea typeface="Montserrat"/>
                <a:cs typeface="Montserrat"/>
                <a:sym typeface="Montserrat"/>
              </a:rPr>
              <a:t>15</a:t>
            </a:r>
            <a:endParaRPr b="1" sz="9600">
              <a:solidFill>
                <a:srgbClr val="FFFFFF"/>
              </a:solidFill>
              <a:latin typeface="Montserrat"/>
              <a:ea typeface="Montserrat"/>
              <a:cs typeface="Montserrat"/>
              <a:sym typeface="Montserrat"/>
            </a:endParaRPr>
          </a:p>
        </p:txBody>
      </p:sp>
      <p:sp>
        <p:nvSpPr>
          <p:cNvPr id="85" name="Google Shape;85;p15"/>
          <p:cNvSpPr txBox="1"/>
          <p:nvPr/>
        </p:nvSpPr>
        <p:spPr>
          <a:xfrm>
            <a:off x="2333800" y="3613050"/>
            <a:ext cx="6409200" cy="609000"/>
          </a:xfrm>
          <a:prstGeom prst="rect">
            <a:avLst/>
          </a:prstGeom>
          <a:noFill/>
          <a:ln>
            <a:noFill/>
          </a:ln>
        </p:spPr>
        <p:txBody>
          <a:bodyPr anchorCtr="0" anchor="ctr" bIns="91425" lIns="91425" spcFirstLastPara="1" rIns="91425" wrap="square" tIns="91425">
            <a:noAutofit/>
          </a:bodyPr>
          <a:lstStyle/>
          <a:p>
            <a:pPr indent="0" lvl="0" marL="0" rtl="0" algn="l">
              <a:lnSpc>
                <a:spcPct val="150000"/>
              </a:lnSpc>
              <a:spcBef>
                <a:spcPts val="0"/>
              </a:spcBef>
              <a:spcAft>
                <a:spcPts val="0"/>
              </a:spcAft>
              <a:buNone/>
            </a:pPr>
            <a:r>
              <a:rPr lang="fr" sz="2400">
                <a:solidFill>
                  <a:srgbClr val="FFFFFF"/>
                </a:solidFill>
                <a:latin typeface="Montserrat"/>
                <a:ea typeface="Montserrat"/>
                <a:cs typeface="Montserrat"/>
                <a:sym typeface="Montserrat"/>
              </a:rPr>
              <a:t>M</a:t>
            </a:r>
            <a:r>
              <a:rPr lang="fr" sz="2400">
                <a:solidFill>
                  <a:srgbClr val="FFFFFF"/>
                </a:solidFill>
                <a:latin typeface="Montserrat"/>
                <a:ea typeface="Montserrat"/>
                <a:cs typeface="Montserrat"/>
                <a:sym typeface="Montserrat"/>
              </a:rPr>
              <a:t>inuten</a:t>
            </a:r>
            <a:r>
              <a:rPr lang="fr" sz="2400">
                <a:solidFill>
                  <a:srgbClr val="FFFFFF"/>
                </a:solidFill>
                <a:latin typeface="Montserrat"/>
                <a:ea typeface="Montserrat"/>
                <a:cs typeface="Montserrat"/>
                <a:sym typeface="Montserrat"/>
              </a:rPr>
              <a:t> in der Halbzeitpause</a:t>
            </a:r>
            <a:endParaRPr sz="2400">
              <a:solidFill>
                <a:srgbClr val="FFFFFF"/>
              </a:solidFill>
              <a:latin typeface="Montserrat"/>
              <a:ea typeface="Montserrat"/>
              <a:cs typeface="Montserrat"/>
              <a:sym typeface="Montserrat"/>
            </a:endParaRPr>
          </a:p>
        </p:txBody>
      </p:sp>
      <p:sp>
        <p:nvSpPr>
          <p:cNvPr id="86" name="Google Shape;86;p15"/>
          <p:cNvSpPr txBox="1"/>
          <p:nvPr/>
        </p:nvSpPr>
        <p:spPr>
          <a:xfrm>
            <a:off x="2019700" y="1931400"/>
            <a:ext cx="7003500" cy="1260600"/>
          </a:xfrm>
          <a:prstGeom prst="rect">
            <a:avLst/>
          </a:prstGeom>
          <a:noFill/>
          <a:ln>
            <a:noFill/>
          </a:ln>
        </p:spPr>
        <p:txBody>
          <a:bodyPr anchorCtr="0" anchor="ctr" bIns="91425" lIns="91425" spcFirstLastPara="1" rIns="91425" wrap="square" tIns="91425">
            <a:noAutofit/>
          </a:bodyPr>
          <a:lstStyle/>
          <a:p>
            <a:pPr indent="-381000" lvl="0" marL="457200" rtl="0" algn="l">
              <a:lnSpc>
                <a:spcPct val="115000"/>
              </a:lnSpc>
              <a:spcBef>
                <a:spcPts val="0"/>
              </a:spcBef>
              <a:spcAft>
                <a:spcPts val="0"/>
              </a:spcAft>
              <a:buClr>
                <a:srgbClr val="FFFFFF"/>
              </a:buClr>
              <a:buSzPts val="2400"/>
              <a:buFont typeface="Montserrat"/>
              <a:buChar char="●"/>
            </a:pPr>
            <a:r>
              <a:rPr lang="fr" sz="2400">
                <a:solidFill>
                  <a:srgbClr val="FFFFFF"/>
                </a:solidFill>
                <a:latin typeface="Montserrat"/>
                <a:ea typeface="Montserrat"/>
                <a:cs typeface="Montserrat"/>
                <a:sym typeface="Montserrat"/>
              </a:rPr>
              <a:t>der ersten und der zweiten Periode</a:t>
            </a:r>
            <a:endParaRPr sz="2400">
              <a:solidFill>
                <a:srgbClr val="FFFFFF"/>
              </a:solidFill>
              <a:latin typeface="Montserrat"/>
              <a:ea typeface="Montserrat"/>
              <a:cs typeface="Montserrat"/>
              <a:sym typeface="Montserrat"/>
            </a:endParaRPr>
          </a:p>
          <a:p>
            <a:pPr indent="-381000" lvl="0" marL="457200" rtl="0" algn="l">
              <a:spcBef>
                <a:spcPts val="0"/>
              </a:spcBef>
              <a:spcAft>
                <a:spcPts val="0"/>
              </a:spcAft>
              <a:buClr>
                <a:srgbClr val="FFFFFF"/>
              </a:buClr>
              <a:buSzPts val="2400"/>
              <a:buFont typeface="Montserrat"/>
              <a:buChar char="●"/>
            </a:pPr>
            <a:r>
              <a:rPr lang="fr" sz="2400">
                <a:solidFill>
                  <a:srgbClr val="FFFFFF"/>
                </a:solidFill>
                <a:latin typeface="Montserrat"/>
                <a:ea typeface="Montserrat"/>
                <a:cs typeface="Montserrat"/>
                <a:sym typeface="Montserrat"/>
              </a:rPr>
              <a:t>der dritten und vierten Periode</a:t>
            </a:r>
            <a:endParaRPr sz="2400">
              <a:solidFill>
                <a:srgbClr val="FFFFFF"/>
              </a:solidFill>
              <a:latin typeface="Montserrat"/>
              <a:ea typeface="Montserrat"/>
              <a:cs typeface="Montserrat"/>
              <a:sym typeface="Montserrat"/>
            </a:endParaRPr>
          </a:p>
        </p:txBody>
      </p:sp>
      <p:sp>
        <p:nvSpPr>
          <p:cNvPr id="87" name="Google Shape;87;p15"/>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0" st="0"/>
                                            </p:txEl>
                                          </p:spTgt>
                                        </p:tgtEl>
                                        <p:attrNameLst>
                                          <p:attrName>style.visibility</p:attrName>
                                        </p:attrNameLst>
                                      </p:cBhvr>
                                      <p:to>
                                        <p:strVal val="visible"/>
                                      </p:to>
                                    </p:set>
                                    <p:animEffect filter="fade" transition="in">
                                      <p:cBhvr>
                                        <p:cTn dur="1000"/>
                                        <p:tgtEl>
                                          <p:spTgt spid="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91" name="Shape 91"/>
        <p:cNvGrpSpPr/>
        <p:nvPr/>
      </p:nvGrpSpPr>
      <p:grpSpPr>
        <a:xfrm>
          <a:off x="0" y="0"/>
          <a:ext cx="0" cy="0"/>
          <a:chOff x="0" y="0"/>
          <a:chExt cx="0" cy="0"/>
        </a:xfrm>
      </p:grpSpPr>
      <p:sp>
        <p:nvSpPr>
          <p:cNvPr id="92" name="Google Shape;92;p16"/>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 name="Google Shape;93;p16"/>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94" name="Google Shape;94;p16"/>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95" name="Google Shape;95;p16"/>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fr" sz="2400">
                <a:solidFill>
                  <a:srgbClr val="FFFFFF"/>
                </a:solidFill>
                <a:latin typeface="Montserrat"/>
                <a:ea typeface="Montserrat"/>
                <a:cs typeface="Montserrat"/>
                <a:sym typeface="Montserrat"/>
              </a:rPr>
              <a:t>Stoppen der Auszeiten</a:t>
            </a:r>
            <a:endParaRPr b="1" sz="2400">
              <a:solidFill>
                <a:srgbClr val="FFFFFF"/>
              </a:solidFill>
              <a:latin typeface="Montserrat"/>
              <a:ea typeface="Montserrat"/>
              <a:cs typeface="Montserrat"/>
              <a:sym typeface="Montserrat"/>
            </a:endParaRPr>
          </a:p>
        </p:txBody>
      </p:sp>
      <p:sp>
        <p:nvSpPr>
          <p:cNvPr id="96" name="Google Shape;96;p16"/>
          <p:cNvSpPr txBox="1"/>
          <p:nvPr/>
        </p:nvSpPr>
        <p:spPr>
          <a:xfrm>
            <a:off x="1705800" y="1420775"/>
            <a:ext cx="1738800" cy="15753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fr" sz="9600">
                <a:solidFill>
                  <a:srgbClr val="FFFFFF"/>
                </a:solidFill>
                <a:latin typeface="Montserrat"/>
                <a:ea typeface="Montserrat"/>
                <a:cs typeface="Montserrat"/>
                <a:sym typeface="Montserrat"/>
              </a:rPr>
              <a:t>1</a:t>
            </a:r>
            <a:endParaRPr b="1" sz="9600">
              <a:solidFill>
                <a:srgbClr val="FFFFFF"/>
              </a:solidFill>
              <a:latin typeface="Montserrat"/>
              <a:ea typeface="Montserrat"/>
              <a:cs typeface="Montserrat"/>
              <a:sym typeface="Montserrat"/>
            </a:endParaRPr>
          </a:p>
        </p:txBody>
      </p:sp>
      <p:sp>
        <p:nvSpPr>
          <p:cNvPr id="97" name="Google Shape;97;p16"/>
          <p:cNvSpPr txBox="1"/>
          <p:nvPr/>
        </p:nvSpPr>
        <p:spPr>
          <a:xfrm>
            <a:off x="2533450" y="2138000"/>
            <a:ext cx="1738800" cy="609000"/>
          </a:xfrm>
          <a:prstGeom prst="rect">
            <a:avLst/>
          </a:prstGeom>
          <a:noFill/>
          <a:ln>
            <a:noFill/>
          </a:ln>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lang="fr" sz="2400">
                <a:solidFill>
                  <a:srgbClr val="FFFFFF"/>
                </a:solidFill>
                <a:latin typeface="Montserrat"/>
                <a:ea typeface="Montserrat"/>
                <a:cs typeface="Montserrat"/>
                <a:sym typeface="Montserrat"/>
              </a:rPr>
              <a:t>M</a:t>
            </a:r>
            <a:r>
              <a:rPr lang="fr" sz="2400">
                <a:solidFill>
                  <a:srgbClr val="FFFFFF"/>
                </a:solidFill>
                <a:latin typeface="Montserrat"/>
                <a:ea typeface="Montserrat"/>
                <a:cs typeface="Montserrat"/>
                <a:sym typeface="Montserrat"/>
              </a:rPr>
              <a:t>inute</a:t>
            </a:r>
            <a:endParaRPr sz="2400">
              <a:solidFill>
                <a:srgbClr val="FFFFFF"/>
              </a:solidFill>
              <a:latin typeface="Montserrat"/>
              <a:ea typeface="Montserrat"/>
              <a:cs typeface="Montserrat"/>
              <a:sym typeface="Montserrat"/>
            </a:endParaRPr>
          </a:p>
        </p:txBody>
      </p:sp>
      <p:sp>
        <p:nvSpPr>
          <p:cNvPr id="98" name="Google Shape;98;p16"/>
          <p:cNvSpPr txBox="1"/>
          <p:nvPr/>
        </p:nvSpPr>
        <p:spPr>
          <a:xfrm>
            <a:off x="3779325" y="2879250"/>
            <a:ext cx="1738800" cy="15753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fr" sz="9600">
                <a:solidFill>
                  <a:srgbClr val="FFFFFF"/>
                </a:solidFill>
                <a:latin typeface="Montserrat"/>
                <a:ea typeface="Montserrat"/>
                <a:cs typeface="Montserrat"/>
                <a:sym typeface="Montserrat"/>
              </a:rPr>
              <a:t>50</a:t>
            </a:r>
            <a:endParaRPr b="1" sz="9600">
              <a:solidFill>
                <a:srgbClr val="FFFFFF"/>
              </a:solidFill>
              <a:latin typeface="Montserrat"/>
              <a:ea typeface="Montserrat"/>
              <a:cs typeface="Montserrat"/>
              <a:sym typeface="Montserrat"/>
            </a:endParaRPr>
          </a:p>
        </p:txBody>
      </p:sp>
      <p:sp>
        <p:nvSpPr>
          <p:cNvPr id="99" name="Google Shape;99;p16"/>
          <p:cNvSpPr txBox="1"/>
          <p:nvPr/>
        </p:nvSpPr>
        <p:spPr>
          <a:xfrm>
            <a:off x="5410475" y="3676150"/>
            <a:ext cx="3501000" cy="6090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fr" sz="2400">
                <a:solidFill>
                  <a:schemeClr val="lt1"/>
                </a:solidFill>
                <a:latin typeface="Montserrat"/>
                <a:ea typeface="Montserrat"/>
                <a:cs typeface="Montserrat"/>
                <a:sym typeface="Montserrat"/>
              </a:rPr>
              <a:t>Sekunden betätigen </a:t>
            </a:r>
            <a:endParaRPr sz="2400">
              <a:solidFill>
                <a:srgbClr val="FFFFFF"/>
              </a:solidFill>
              <a:latin typeface="Montserrat"/>
              <a:ea typeface="Montserrat"/>
              <a:cs typeface="Montserrat"/>
              <a:sym typeface="Montserrat"/>
            </a:endParaRPr>
          </a:p>
        </p:txBody>
      </p:sp>
      <p:sp>
        <p:nvSpPr>
          <p:cNvPr id="100" name="Google Shape;100;p16"/>
          <p:cNvSpPr txBox="1"/>
          <p:nvPr/>
        </p:nvSpPr>
        <p:spPr>
          <a:xfrm>
            <a:off x="1095125" y="3144150"/>
            <a:ext cx="3076800" cy="7002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fr" sz="2400">
                <a:solidFill>
                  <a:srgbClr val="FFFFFF"/>
                </a:solidFill>
                <a:latin typeface="Montserrat"/>
                <a:ea typeface="Montserrat"/>
                <a:cs typeface="Montserrat"/>
                <a:sym typeface="Montserrat"/>
              </a:rPr>
              <a:t>Signalhorn nach</a:t>
            </a:r>
            <a:endParaRPr sz="2400">
              <a:solidFill>
                <a:srgbClr val="FFFFFF"/>
              </a:solidFill>
              <a:latin typeface="Montserrat"/>
              <a:ea typeface="Montserrat"/>
              <a:cs typeface="Montserrat"/>
              <a:sym typeface="Montserrat"/>
            </a:endParaRPr>
          </a:p>
        </p:txBody>
      </p:sp>
      <p:sp>
        <p:nvSpPr>
          <p:cNvPr id="101" name="Google Shape;101;p16"/>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0" st="0"/>
                                            </p:txEl>
                                          </p:spTgt>
                                        </p:tgtEl>
                                        <p:attrNameLst>
                                          <p:attrName>style.visibility</p:attrName>
                                        </p:attrNameLst>
                                      </p:cBhvr>
                                      <p:to>
                                        <p:strVal val="visible"/>
                                      </p:to>
                                    </p:set>
                                    <p:animEffect filter="fade" transition="in">
                                      <p:cBhvr>
                                        <p:cTn dur="1000"/>
                                        <p:tgtEl>
                                          <p:spTgt spid="9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105" name="Shape 105"/>
        <p:cNvGrpSpPr/>
        <p:nvPr/>
      </p:nvGrpSpPr>
      <p:grpSpPr>
        <a:xfrm>
          <a:off x="0" y="0"/>
          <a:ext cx="0" cy="0"/>
          <a:chOff x="0" y="0"/>
          <a:chExt cx="0" cy="0"/>
        </a:xfrm>
      </p:grpSpPr>
      <p:sp>
        <p:nvSpPr>
          <p:cNvPr id="106" name="Google Shape;106;p17"/>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7" name="Google Shape;107;p17"/>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108" name="Google Shape;108;p17"/>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109" name="Google Shape;109;p17"/>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fr" sz="2400">
                <a:solidFill>
                  <a:srgbClr val="FFFFFF"/>
                </a:solidFill>
                <a:latin typeface="Montserrat"/>
                <a:ea typeface="Montserrat"/>
                <a:cs typeface="Montserrat"/>
                <a:sym typeface="Montserrat"/>
              </a:rPr>
              <a:t>Starten der Spieluhr</a:t>
            </a:r>
            <a:endParaRPr b="1" sz="2400">
              <a:solidFill>
                <a:srgbClr val="FFFFFF"/>
              </a:solidFill>
              <a:latin typeface="Montserrat"/>
              <a:ea typeface="Montserrat"/>
              <a:cs typeface="Montserrat"/>
              <a:sym typeface="Montserrat"/>
            </a:endParaRPr>
          </a:p>
        </p:txBody>
      </p:sp>
      <p:sp>
        <p:nvSpPr>
          <p:cNvPr id="110" name="Google Shape;110;p17"/>
          <p:cNvSpPr txBox="1"/>
          <p:nvPr/>
        </p:nvSpPr>
        <p:spPr>
          <a:xfrm>
            <a:off x="316100" y="1786700"/>
            <a:ext cx="5572500" cy="2290200"/>
          </a:xfrm>
          <a:prstGeom prst="rect">
            <a:avLst/>
          </a:prstGeom>
          <a:noFill/>
          <a:ln>
            <a:noFill/>
          </a:ln>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FFFFFF"/>
              </a:buClr>
              <a:buSzPts val="2400"/>
              <a:buFont typeface="Montserrat"/>
              <a:buChar char="●"/>
            </a:pPr>
            <a:r>
              <a:rPr lang="fr" sz="2400">
                <a:solidFill>
                  <a:srgbClr val="FFFFFF"/>
                </a:solidFill>
                <a:latin typeface="Montserrat"/>
                <a:ea typeface="Montserrat"/>
                <a:cs typeface="Montserrat"/>
                <a:sym typeface="Montserrat"/>
              </a:rPr>
              <a:t>Beim Sprungball zu</a:t>
            </a:r>
            <a:endParaRPr sz="2400">
              <a:solidFill>
                <a:srgbClr val="FFFFFF"/>
              </a:solidFill>
              <a:latin typeface="Montserrat"/>
              <a:ea typeface="Montserrat"/>
              <a:cs typeface="Montserrat"/>
              <a:sym typeface="Montserrat"/>
            </a:endParaRPr>
          </a:p>
          <a:p>
            <a:pPr indent="0" lvl="0" marL="457200" rtl="0" algn="l">
              <a:lnSpc>
                <a:spcPct val="150000"/>
              </a:lnSpc>
              <a:spcBef>
                <a:spcPts val="0"/>
              </a:spcBef>
              <a:spcAft>
                <a:spcPts val="0"/>
              </a:spcAft>
              <a:buNone/>
            </a:pPr>
            <a:r>
              <a:rPr lang="fr" sz="2400">
                <a:solidFill>
                  <a:srgbClr val="FFFFFF"/>
                </a:solidFill>
                <a:latin typeface="Montserrat"/>
                <a:ea typeface="Montserrat"/>
                <a:cs typeface="Montserrat"/>
                <a:sym typeface="Montserrat"/>
              </a:rPr>
              <a:t>Spielbeginn</a:t>
            </a:r>
            <a:r>
              <a:rPr lang="fr" sz="2400">
                <a:solidFill>
                  <a:srgbClr val="FFFFFF"/>
                </a:solidFill>
                <a:latin typeface="Montserrat"/>
                <a:ea typeface="Montserrat"/>
                <a:cs typeface="Montserrat"/>
                <a:sym typeface="Montserrat"/>
              </a:rPr>
              <a:t> :</a:t>
            </a:r>
            <a:endParaRPr sz="2400">
              <a:solidFill>
                <a:srgbClr val="FFFFFF"/>
              </a:solidFill>
              <a:latin typeface="Montserrat"/>
              <a:ea typeface="Montserrat"/>
              <a:cs typeface="Montserrat"/>
              <a:sym typeface="Montserrat"/>
            </a:endParaRPr>
          </a:p>
          <a:p>
            <a:pPr indent="-381000" lvl="0" marL="457200" rtl="0" algn="l">
              <a:lnSpc>
                <a:spcPct val="150000"/>
              </a:lnSpc>
              <a:spcBef>
                <a:spcPts val="0"/>
              </a:spcBef>
              <a:spcAft>
                <a:spcPts val="0"/>
              </a:spcAft>
              <a:buClr>
                <a:srgbClr val="FFFFFF"/>
              </a:buClr>
              <a:buSzPts val="2400"/>
              <a:buFont typeface="Montserrat"/>
              <a:buChar char="●"/>
            </a:pPr>
            <a:r>
              <a:rPr lang="fr" sz="2400">
                <a:solidFill>
                  <a:srgbClr val="FFFFFF"/>
                </a:solidFill>
                <a:latin typeface="Montserrat"/>
                <a:ea typeface="Montserrat"/>
                <a:cs typeface="Montserrat"/>
                <a:sym typeface="Montserrat"/>
              </a:rPr>
              <a:t>Nach einem Einwurf :</a:t>
            </a:r>
            <a:endParaRPr sz="2400">
              <a:solidFill>
                <a:srgbClr val="FFFFFF"/>
              </a:solidFill>
              <a:latin typeface="Montserrat"/>
              <a:ea typeface="Montserrat"/>
              <a:cs typeface="Montserrat"/>
              <a:sym typeface="Montserrat"/>
            </a:endParaRPr>
          </a:p>
          <a:p>
            <a:pPr indent="-381000" lvl="0" marL="457200" rtl="0" algn="l">
              <a:spcBef>
                <a:spcPts val="0"/>
              </a:spcBef>
              <a:spcAft>
                <a:spcPts val="0"/>
              </a:spcAft>
              <a:buClr>
                <a:srgbClr val="FFFFFF"/>
              </a:buClr>
              <a:buSzPts val="2400"/>
              <a:buFont typeface="Montserrat"/>
              <a:buChar char="●"/>
            </a:pPr>
            <a:r>
              <a:rPr lang="fr" sz="2400">
                <a:solidFill>
                  <a:srgbClr val="FFFFFF"/>
                </a:solidFill>
                <a:latin typeface="Montserrat"/>
                <a:ea typeface="Montserrat"/>
                <a:cs typeface="Montserrat"/>
                <a:sym typeface="Montserrat"/>
              </a:rPr>
              <a:t>Nach einem letzten nicht-erfolgreichen Freiwurf :</a:t>
            </a:r>
            <a:endParaRPr sz="2400">
              <a:solidFill>
                <a:srgbClr val="FFFFFF"/>
              </a:solidFill>
              <a:latin typeface="Montserrat"/>
              <a:ea typeface="Montserrat"/>
              <a:cs typeface="Montserrat"/>
              <a:sym typeface="Montserrat"/>
            </a:endParaRPr>
          </a:p>
        </p:txBody>
      </p:sp>
      <p:sp>
        <p:nvSpPr>
          <p:cNvPr id="111" name="Google Shape;111;p17"/>
          <p:cNvSpPr txBox="1"/>
          <p:nvPr/>
        </p:nvSpPr>
        <p:spPr>
          <a:xfrm>
            <a:off x="4597350" y="1329300"/>
            <a:ext cx="4233600" cy="1714800"/>
          </a:xfrm>
          <a:prstGeom prst="rect">
            <a:avLst/>
          </a:prstGeom>
          <a:noFill/>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fr" sz="2400">
                <a:solidFill>
                  <a:srgbClr val="FFFFFF"/>
                </a:solidFill>
                <a:latin typeface="Montserrat"/>
                <a:ea typeface="Montserrat"/>
                <a:cs typeface="Montserrat"/>
                <a:sym typeface="Montserrat"/>
              </a:rPr>
              <a:t>wenn der Ball von einem Spieler auf dem Spielfeld legal berührt wird</a:t>
            </a:r>
            <a:endParaRPr b="1" sz="2400">
              <a:solidFill>
                <a:srgbClr val="FFFFFF"/>
              </a:solidFill>
              <a:latin typeface="Montserrat"/>
              <a:ea typeface="Montserrat"/>
              <a:cs typeface="Montserrat"/>
              <a:sym typeface="Montserrat"/>
            </a:endParaRPr>
          </a:p>
        </p:txBody>
      </p:sp>
      <p:sp>
        <p:nvSpPr>
          <p:cNvPr id="112" name="Google Shape;112;p17"/>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pic>
        <p:nvPicPr>
          <p:cNvPr id="113" name="Google Shape;113;p17"/>
          <p:cNvPicPr preferRelativeResize="0"/>
          <p:nvPr/>
        </p:nvPicPr>
        <p:blipFill>
          <a:blip r:embed="rId4">
            <a:alphaModFix/>
          </a:blip>
          <a:stretch>
            <a:fillRect/>
          </a:stretch>
        </p:blipFill>
        <p:spPr>
          <a:xfrm>
            <a:off x="1218500" y="1742150"/>
            <a:ext cx="1930773" cy="2770076"/>
          </a:xfrm>
          <a:prstGeom prst="rect">
            <a:avLst/>
          </a:prstGeom>
          <a:noFill/>
          <a:ln>
            <a:noFill/>
          </a:ln>
        </p:spPr>
      </p:pic>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0" st="0"/>
                                            </p:txEl>
                                          </p:spTgt>
                                        </p:tgtEl>
                                        <p:attrNameLst>
                                          <p:attrName>style.visibility</p:attrName>
                                        </p:attrNameLst>
                                      </p:cBhvr>
                                      <p:to>
                                        <p:strVal val="visible"/>
                                      </p:to>
                                    </p:set>
                                    <p:animEffect filter="fade" transition="in">
                                      <p:cBhvr>
                                        <p:cTn dur="1000"/>
                                        <p:tgtEl>
                                          <p:spTgt spid="109">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10"/>
                                        </p:tgtEl>
                                      </p:cBhvr>
                                    </p:animEffect>
                                    <p:set>
                                      <p:cBhvr>
                                        <p:cTn dur="1" fill="hold">
                                          <p:stCondLst>
                                            <p:cond delay="1000"/>
                                          </p:stCondLst>
                                        </p:cTn>
                                        <p:tgtEl>
                                          <p:spTgt spid="110"/>
                                        </p:tgtEl>
                                        <p:attrNameLst>
                                          <p:attrName>style.visibility</p:attrName>
                                        </p:attrNameLst>
                                      </p:cBhvr>
                                      <p:to>
                                        <p:strVal val="hidden"/>
                                      </p:to>
                                    </p:se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117" name="Shape 117"/>
        <p:cNvGrpSpPr/>
        <p:nvPr/>
      </p:nvGrpSpPr>
      <p:grpSpPr>
        <a:xfrm>
          <a:off x="0" y="0"/>
          <a:ext cx="0" cy="0"/>
          <a:chOff x="0" y="0"/>
          <a:chExt cx="0" cy="0"/>
        </a:xfrm>
      </p:grpSpPr>
      <p:sp>
        <p:nvSpPr>
          <p:cNvPr id="118" name="Google Shape;118;p18"/>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9" name="Google Shape;119;p18"/>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120" name="Google Shape;120;p18"/>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121" name="Google Shape;121;p18"/>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fr" sz="2400">
                <a:solidFill>
                  <a:srgbClr val="FFFFFF"/>
                </a:solidFill>
                <a:latin typeface="Montserrat"/>
                <a:ea typeface="Montserrat"/>
                <a:cs typeface="Montserrat"/>
                <a:sym typeface="Montserrat"/>
              </a:rPr>
              <a:t>Die Uhr wird angehalten</a:t>
            </a:r>
            <a:endParaRPr b="1" sz="2400">
              <a:solidFill>
                <a:srgbClr val="FFFFFF"/>
              </a:solidFill>
              <a:latin typeface="Montserrat"/>
              <a:ea typeface="Montserrat"/>
              <a:cs typeface="Montserrat"/>
              <a:sym typeface="Montserrat"/>
            </a:endParaRPr>
          </a:p>
        </p:txBody>
      </p:sp>
      <p:sp>
        <p:nvSpPr>
          <p:cNvPr id="122" name="Google Shape;122;p18"/>
          <p:cNvSpPr txBox="1"/>
          <p:nvPr/>
        </p:nvSpPr>
        <p:spPr>
          <a:xfrm>
            <a:off x="316100" y="1651250"/>
            <a:ext cx="7938300" cy="7002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0"/>
              </a:spcBef>
              <a:spcAft>
                <a:spcPts val="0"/>
              </a:spcAft>
              <a:buClr>
                <a:srgbClr val="FFFFFF"/>
              </a:buClr>
              <a:buSzPts val="2000"/>
              <a:buFont typeface="Montserrat"/>
              <a:buChar char="●"/>
            </a:pPr>
            <a:r>
              <a:rPr lang="fr" sz="2000">
                <a:solidFill>
                  <a:srgbClr val="FFFFFF"/>
                </a:solidFill>
                <a:latin typeface="Montserrat"/>
                <a:ea typeface="Montserrat"/>
                <a:cs typeface="Montserrat"/>
                <a:sym typeface="Montserrat"/>
              </a:rPr>
              <a:t>Bei jedem Pfiff.</a:t>
            </a:r>
            <a:endParaRPr sz="2000">
              <a:solidFill>
                <a:srgbClr val="FFFFFF"/>
              </a:solidFill>
              <a:latin typeface="Montserrat"/>
              <a:ea typeface="Montserrat"/>
              <a:cs typeface="Montserrat"/>
              <a:sym typeface="Montserrat"/>
            </a:endParaRPr>
          </a:p>
        </p:txBody>
      </p:sp>
      <p:sp>
        <p:nvSpPr>
          <p:cNvPr id="123" name="Google Shape;123;p18"/>
          <p:cNvSpPr txBox="1"/>
          <p:nvPr/>
        </p:nvSpPr>
        <p:spPr>
          <a:xfrm>
            <a:off x="316100" y="2260850"/>
            <a:ext cx="8310300" cy="9495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FFFFFF"/>
              </a:buClr>
              <a:buSzPts val="2000"/>
              <a:buFont typeface="Montserrat"/>
              <a:buChar char="●"/>
            </a:pPr>
            <a:r>
              <a:rPr lang="fr" sz="2000">
                <a:solidFill>
                  <a:schemeClr val="lt1"/>
                </a:solidFill>
                <a:latin typeface="Montserrat"/>
                <a:ea typeface="Montserrat"/>
                <a:cs typeface="Montserrat"/>
                <a:sym typeface="Montserrat"/>
              </a:rPr>
              <a:t>Nach einem erzielten Feldkorb, wenn die Mannschaft, welche den Korb erhalten hat eine Auszeit beantragt hat. </a:t>
            </a:r>
            <a:endParaRPr sz="2000">
              <a:solidFill>
                <a:srgbClr val="FFFFFF"/>
              </a:solidFill>
              <a:latin typeface="Montserrat"/>
              <a:ea typeface="Montserrat"/>
              <a:cs typeface="Montserrat"/>
              <a:sym typeface="Montserrat"/>
            </a:endParaRPr>
          </a:p>
        </p:txBody>
      </p:sp>
      <p:sp>
        <p:nvSpPr>
          <p:cNvPr id="124" name="Google Shape;124;p18"/>
          <p:cNvSpPr txBox="1"/>
          <p:nvPr/>
        </p:nvSpPr>
        <p:spPr>
          <a:xfrm>
            <a:off x="316100" y="3213150"/>
            <a:ext cx="8519100" cy="12927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FFFFFF"/>
              </a:buClr>
              <a:buSzPts val="2000"/>
              <a:buFont typeface="Montserrat"/>
              <a:buChar char="●"/>
            </a:pPr>
            <a:r>
              <a:rPr lang="fr" sz="2000">
                <a:solidFill>
                  <a:schemeClr val="lt1"/>
                </a:solidFill>
                <a:latin typeface="Montserrat"/>
                <a:ea typeface="Montserrat"/>
                <a:cs typeface="Montserrat"/>
                <a:sym typeface="Montserrat"/>
              </a:rPr>
              <a:t>In den letzten 2 Minuten der letzten Periode oder einer Verlängerung, wenn ein Feldkorb erzielt wurde und die Restzeit zwei Minuten oder weniger beträgt. </a:t>
            </a:r>
            <a:endParaRPr sz="2000">
              <a:solidFill>
                <a:srgbClr val="FFFFFF"/>
              </a:solidFill>
              <a:latin typeface="Montserrat"/>
              <a:ea typeface="Montserrat"/>
              <a:cs typeface="Montserrat"/>
              <a:sym typeface="Montserrat"/>
            </a:endParaRPr>
          </a:p>
        </p:txBody>
      </p:sp>
      <p:sp>
        <p:nvSpPr>
          <p:cNvPr id="125" name="Google Shape;125;p18"/>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Effect filter="fade" transition="in">
                                      <p:cBhvr>
                                        <p:cTn dur="1000"/>
                                        <p:tgtEl>
                                          <p:spTgt spid="1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129" name="Shape 129"/>
        <p:cNvGrpSpPr/>
        <p:nvPr/>
      </p:nvGrpSpPr>
      <p:grpSpPr>
        <a:xfrm>
          <a:off x="0" y="0"/>
          <a:ext cx="0" cy="0"/>
          <a:chOff x="0" y="0"/>
          <a:chExt cx="0" cy="0"/>
        </a:xfrm>
      </p:grpSpPr>
      <p:sp>
        <p:nvSpPr>
          <p:cNvPr id="130" name="Google Shape;130;p19"/>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1" name="Google Shape;131;p19"/>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132" name="Google Shape;132;p19"/>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133" name="Google Shape;133;p19"/>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fr" sz="2400">
                <a:solidFill>
                  <a:srgbClr val="FFFFFF"/>
                </a:solidFill>
                <a:latin typeface="Montserrat"/>
                <a:ea typeface="Montserrat"/>
                <a:cs typeface="Montserrat"/>
                <a:sym typeface="Montserrat"/>
              </a:rPr>
              <a:t>MONEY TIME</a:t>
            </a:r>
            <a:endParaRPr b="1" sz="2400">
              <a:solidFill>
                <a:srgbClr val="FFFFFF"/>
              </a:solidFill>
              <a:latin typeface="Montserrat"/>
              <a:ea typeface="Montserrat"/>
              <a:cs typeface="Montserrat"/>
              <a:sym typeface="Montserrat"/>
            </a:endParaRPr>
          </a:p>
        </p:txBody>
      </p:sp>
      <p:sp>
        <p:nvSpPr>
          <p:cNvPr id="134" name="Google Shape;134;p19"/>
          <p:cNvSpPr txBox="1"/>
          <p:nvPr/>
        </p:nvSpPr>
        <p:spPr>
          <a:xfrm>
            <a:off x="392300" y="1651250"/>
            <a:ext cx="6950400" cy="1024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fr" sz="2400">
                <a:solidFill>
                  <a:srgbClr val="FFFFFF"/>
                </a:solidFill>
                <a:latin typeface="Montserrat"/>
                <a:ea typeface="Montserrat"/>
                <a:cs typeface="Montserrat"/>
                <a:sym typeface="Montserrat"/>
              </a:rPr>
              <a:t>In den letzten zwei Minuten der letzten Periode oder einer Verlängerung :</a:t>
            </a:r>
            <a:endParaRPr sz="2400">
              <a:solidFill>
                <a:srgbClr val="FFFFFF"/>
              </a:solidFill>
              <a:latin typeface="Montserrat"/>
              <a:ea typeface="Montserrat"/>
              <a:cs typeface="Montserrat"/>
              <a:sym typeface="Montserrat"/>
            </a:endParaRPr>
          </a:p>
        </p:txBody>
      </p:sp>
      <p:sp>
        <p:nvSpPr>
          <p:cNvPr id="135" name="Google Shape;135;p19"/>
          <p:cNvSpPr txBox="1"/>
          <p:nvPr/>
        </p:nvSpPr>
        <p:spPr>
          <a:xfrm>
            <a:off x="392300" y="2855850"/>
            <a:ext cx="8673900" cy="1604400"/>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Clr>
                <a:srgbClr val="FFFFFF"/>
              </a:buClr>
              <a:buSzPts val="2000"/>
              <a:buFont typeface="Montserrat"/>
              <a:buChar char="●"/>
            </a:pPr>
            <a:r>
              <a:rPr lang="fr" sz="2000">
                <a:solidFill>
                  <a:srgbClr val="FFFFFF"/>
                </a:solidFill>
                <a:latin typeface="Montserrat"/>
                <a:ea typeface="Montserrat"/>
                <a:cs typeface="Montserrat"/>
                <a:sym typeface="Montserrat"/>
              </a:rPr>
              <a:t>wird die Spieluhr nach jedem erzielten Feldkorb angehalten.</a:t>
            </a:r>
            <a:endParaRPr sz="2000">
              <a:solidFill>
                <a:srgbClr val="FFFFFF"/>
              </a:solidFill>
              <a:latin typeface="Montserrat"/>
              <a:ea typeface="Montserrat"/>
              <a:cs typeface="Montserrat"/>
              <a:sym typeface="Montserrat"/>
            </a:endParaRPr>
          </a:p>
          <a:p>
            <a:pPr indent="-355600" lvl="0" marL="457200" rtl="0" algn="l">
              <a:spcBef>
                <a:spcPts val="0"/>
              </a:spcBef>
              <a:spcAft>
                <a:spcPts val="0"/>
              </a:spcAft>
              <a:buClr>
                <a:srgbClr val="FFFFFF"/>
              </a:buClr>
              <a:buSzPts val="2000"/>
              <a:buFont typeface="Montserrat"/>
              <a:buChar char="●"/>
            </a:pPr>
            <a:r>
              <a:rPr lang="fr" sz="2000">
                <a:solidFill>
                  <a:srgbClr val="FFFFFF"/>
                </a:solidFill>
                <a:latin typeface="Montserrat"/>
                <a:ea typeface="Montserrat"/>
                <a:cs typeface="Montserrat"/>
                <a:sym typeface="Montserrat"/>
              </a:rPr>
              <a:t>ist ein Spielerwechsel möglich für die Mannschaft,</a:t>
            </a:r>
            <a:br>
              <a:rPr lang="fr" sz="2000">
                <a:solidFill>
                  <a:srgbClr val="FFFFFF"/>
                </a:solidFill>
                <a:latin typeface="Montserrat"/>
                <a:ea typeface="Montserrat"/>
                <a:cs typeface="Montserrat"/>
                <a:sym typeface="Montserrat"/>
              </a:rPr>
            </a:br>
            <a:r>
              <a:rPr lang="fr" sz="2000">
                <a:solidFill>
                  <a:srgbClr val="FFFFFF"/>
                </a:solidFill>
                <a:latin typeface="Montserrat"/>
                <a:ea typeface="Montserrat"/>
                <a:cs typeface="Montserrat"/>
                <a:sym typeface="Montserrat"/>
              </a:rPr>
              <a:t>welche den Korb erhalten hat.</a:t>
            </a:r>
            <a:endParaRPr sz="2000">
              <a:solidFill>
                <a:srgbClr val="FFFFFF"/>
              </a:solidFill>
              <a:latin typeface="Montserrat"/>
              <a:ea typeface="Montserrat"/>
              <a:cs typeface="Montserrat"/>
              <a:sym typeface="Montserrat"/>
            </a:endParaRPr>
          </a:p>
        </p:txBody>
      </p:sp>
      <p:sp>
        <p:nvSpPr>
          <p:cNvPr id="136" name="Google Shape;136;p19"/>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0" st="0"/>
                                            </p:txEl>
                                          </p:spTgt>
                                        </p:tgtEl>
                                        <p:attrNameLst>
                                          <p:attrName>style.visibility</p:attrName>
                                        </p:attrNameLst>
                                      </p:cBhvr>
                                      <p:to>
                                        <p:strVal val="visible"/>
                                      </p:to>
                                    </p:set>
                                    <p:animEffect filter="fade" transition="in">
                                      <p:cBhvr>
                                        <p:cTn dur="1000"/>
                                        <p:tgtEl>
                                          <p:spTgt spid="1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Effect filter="fade" transition="in">
                                      <p:cBhvr>
                                        <p:cTn dur="1000"/>
                                        <p:tgtEl>
                                          <p:spTgt spid="1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1" st="1"/>
                                            </p:txEl>
                                          </p:spTgt>
                                        </p:tgtEl>
                                        <p:attrNameLst>
                                          <p:attrName>style.visibility</p:attrName>
                                        </p:attrNameLst>
                                      </p:cBhvr>
                                      <p:to>
                                        <p:strVal val="visible"/>
                                      </p:to>
                                    </p:set>
                                    <p:animEffect filter="fade" transition="in">
                                      <p:cBhvr>
                                        <p:cTn dur="1000"/>
                                        <p:tgtEl>
                                          <p:spTgt spid="13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140" name="Shape 140"/>
        <p:cNvGrpSpPr/>
        <p:nvPr/>
      </p:nvGrpSpPr>
      <p:grpSpPr>
        <a:xfrm>
          <a:off x="0" y="0"/>
          <a:ext cx="0" cy="0"/>
          <a:chOff x="0" y="0"/>
          <a:chExt cx="0" cy="0"/>
        </a:xfrm>
      </p:grpSpPr>
      <p:sp>
        <p:nvSpPr>
          <p:cNvPr id="141" name="Google Shape;141;p20"/>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2" name="Google Shape;142;p20"/>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143" name="Google Shape;143;p20"/>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144" name="Google Shape;144;p20"/>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fr" sz="2400">
                <a:solidFill>
                  <a:srgbClr val="FFFFFF"/>
                </a:solidFill>
                <a:latin typeface="Montserrat"/>
                <a:ea typeface="Montserrat"/>
                <a:cs typeface="Montserrat"/>
                <a:sym typeface="Montserrat"/>
              </a:rPr>
              <a:t>Möglichkeit zum Spielerwechsel</a:t>
            </a:r>
            <a:endParaRPr b="1" sz="2400">
              <a:solidFill>
                <a:srgbClr val="FFFFFF"/>
              </a:solidFill>
              <a:latin typeface="Montserrat"/>
              <a:ea typeface="Montserrat"/>
              <a:cs typeface="Montserrat"/>
              <a:sym typeface="Montserrat"/>
            </a:endParaRPr>
          </a:p>
        </p:txBody>
      </p:sp>
      <p:sp>
        <p:nvSpPr>
          <p:cNvPr id="145" name="Google Shape;145;p20"/>
          <p:cNvSpPr txBox="1"/>
          <p:nvPr/>
        </p:nvSpPr>
        <p:spPr>
          <a:xfrm>
            <a:off x="316100" y="1865275"/>
            <a:ext cx="7938300" cy="700200"/>
          </a:xfrm>
          <a:prstGeom prst="rect">
            <a:avLst/>
          </a:prstGeom>
          <a:noFill/>
          <a:ln>
            <a:noFill/>
          </a:ln>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FFFFFF"/>
              </a:buClr>
              <a:buSzPts val="2400"/>
              <a:buFont typeface="Montserrat"/>
              <a:buChar char="●"/>
            </a:pPr>
            <a:r>
              <a:rPr lang="fr" sz="2400">
                <a:solidFill>
                  <a:srgbClr val="FFFFFF"/>
                </a:solidFill>
                <a:latin typeface="Montserrat"/>
                <a:ea typeface="Montserrat"/>
                <a:cs typeface="Montserrat"/>
                <a:sym typeface="Montserrat"/>
              </a:rPr>
              <a:t>Immer, wenn die Spieluhr gestoppt ist.</a:t>
            </a:r>
            <a:br>
              <a:rPr lang="fr" sz="2400">
                <a:solidFill>
                  <a:srgbClr val="FFFFFF"/>
                </a:solidFill>
                <a:latin typeface="Montserrat"/>
                <a:ea typeface="Montserrat"/>
                <a:cs typeface="Montserrat"/>
                <a:sym typeface="Montserrat"/>
              </a:rPr>
            </a:br>
            <a:r>
              <a:rPr i="1" lang="fr" sz="1600">
                <a:solidFill>
                  <a:srgbClr val="FFFFFF"/>
                </a:solidFill>
                <a:latin typeface="Montserrat"/>
                <a:ea typeface="Montserrat"/>
                <a:cs typeface="Montserrat"/>
                <a:sym typeface="Montserrat"/>
              </a:rPr>
              <a:t>Und nach dem letzten oder einzigen erfolgreichen Freiwurf.</a:t>
            </a:r>
            <a:endParaRPr i="1" sz="1600">
              <a:solidFill>
                <a:srgbClr val="FFFFFF"/>
              </a:solidFill>
              <a:latin typeface="Montserrat"/>
              <a:ea typeface="Montserrat"/>
              <a:cs typeface="Montserrat"/>
              <a:sym typeface="Montserrat"/>
            </a:endParaRPr>
          </a:p>
        </p:txBody>
      </p:sp>
      <p:sp>
        <p:nvSpPr>
          <p:cNvPr id="146" name="Google Shape;146;p20"/>
          <p:cNvSpPr txBox="1"/>
          <p:nvPr/>
        </p:nvSpPr>
        <p:spPr>
          <a:xfrm>
            <a:off x="316100" y="2733775"/>
            <a:ext cx="8360100" cy="14199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Font typeface="Montserrat"/>
              <a:buChar char="●"/>
            </a:pPr>
            <a:r>
              <a:rPr lang="fr" sz="2400">
                <a:solidFill>
                  <a:schemeClr val="lt1"/>
                </a:solidFill>
                <a:latin typeface="Montserrat"/>
                <a:ea typeface="Montserrat"/>
                <a:cs typeface="Montserrat"/>
                <a:sym typeface="Montserrat"/>
              </a:rPr>
              <a:t>In den letzten 2 Minuten der letzten Periode oder einer Verlängerung ist ein Spielerwechsel möglich für die Mannschaft, welche den Korb erhalten hat. </a:t>
            </a:r>
            <a:endParaRPr sz="2400">
              <a:solidFill>
                <a:srgbClr val="FFFFFF"/>
              </a:solidFill>
              <a:latin typeface="Montserrat"/>
              <a:ea typeface="Montserrat"/>
              <a:cs typeface="Montserrat"/>
              <a:sym typeface="Montserrat"/>
            </a:endParaRPr>
          </a:p>
        </p:txBody>
      </p:sp>
      <p:sp>
        <p:nvSpPr>
          <p:cNvPr id="147" name="Google Shape;147;p20"/>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
        <p:nvSpPr>
          <p:cNvPr id="148" name="Google Shape;148;p20"/>
          <p:cNvSpPr txBox="1"/>
          <p:nvPr/>
        </p:nvSpPr>
        <p:spPr>
          <a:xfrm>
            <a:off x="1480250" y="3891350"/>
            <a:ext cx="7307700" cy="77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i="1" lang="fr" sz="1800">
                <a:solidFill>
                  <a:srgbClr val="FFFFFF"/>
                </a:solidFill>
                <a:latin typeface="Montserrat"/>
                <a:ea typeface="Montserrat"/>
                <a:cs typeface="Montserrat"/>
                <a:sym typeface="Montserrat"/>
              </a:rPr>
              <a:t>In diesem Fall darf die andere Mannschaft auch einen Spielerwechsel vornehmen oder eine Auszeit beantragen.</a:t>
            </a:r>
            <a:endParaRPr i="1" sz="1800">
              <a:solidFill>
                <a:srgbClr val="FFFFFF"/>
              </a:solidFill>
              <a:latin typeface="Montserrat"/>
              <a:ea typeface="Montserrat"/>
              <a:cs typeface="Montserrat"/>
              <a:sym typeface="Montserra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0" st="0"/>
                                            </p:txEl>
                                          </p:spTgt>
                                        </p:tgtEl>
                                        <p:attrNameLst>
                                          <p:attrName>style.visibility</p:attrName>
                                        </p:attrNameLst>
                                      </p:cBhvr>
                                      <p:to>
                                        <p:strVal val="visible"/>
                                      </p:to>
                                    </p:set>
                                    <p:animEffect filter="fade" transition="in">
                                      <p:cBhvr>
                                        <p:cTn dur="1000"/>
                                        <p:tgtEl>
                                          <p:spTgt spid="14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152" name="Shape 152"/>
        <p:cNvGrpSpPr/>
        <p:nvPr/>
      </p:nvGrpSpPr>
      <p:grpSpPr>
        <a:xfrm>
          <a:off x="0" y="0"/>
          <a:ext cx="0" cy="0"/>
          <a:chOff x="0" y="0"/>
          <a:chExt cx="0" cy="0"/>
        </a:xfrm>
      </p:grpSpPr>
      <p:sp>
        <p:nvSpPr>
          <p:cNvPr id="153" name="Google Shape;153;p21"/>
          <p:cNvSpPr/>
          <p:nvPr/>
        </p:nvSpPr>
        <p:spPr>
          <a:xfrm>
            <a:off x="0" y="4675200"/>
            <a:ext cx="9144000" cy="4683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4" name="Google Shape;154;p21"/>
          <p:cNvPicPr preferRelativeResize="0"/>
          <p:nvPr/>
        </p:nvPicPr>
        <p:blipFill>
          <a:blip r:embed="rId3">
            <a:alphaModFix/>
          </a:blip>
          <a:stretch>
            <a:fillRect/>
          </a:stretch>
        </p:blipFill>
        <p:spPr>
          <a:xfrm>
            <a:off x="6621150" y="237550"/>
            <a:ext cx="2214151" cy="609000"/>
          </a:xfrm>
          <a:prstGeom prst="rect">
            <a:avLst/>
          </a:prstGeom>
          <a:noFill/>
          <a:ln>
            <a:noFill/>
          </a:ln>
        </p:spPr>
      </p:pic>
      <p:sp>
        <p:nvSpPr>
          <p:cNvPr id="155" name="Google Shape;155;p21"/>
          <p:cNvSpPr txBox="1"/>
          <p:nvPr/>
        </p:nvSpPr>
        <p:spPr>
          <a:xfrm>
            <a:off x="348850" y="237550"/>
            <a:ext cx="6823500" cy="7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3600">
                <a:solidFill>
                  <a:schemeClr val="lt1"/>
                </a:solidFill>
                <a:latin typeface="Montserrat"/>
                <a:ea typeface="Montserrat"/>
                <a:cs typeface="Montserrat"/>
                <a:sym typeface="Montserrat"/>
              </a:rPr>
              <a:t>Zeitnehmer</a:t>
            </a:r>
            <a:endParaRPr b="1" sz="3600">
              <a:solidFill>
                <a:srgbClr val="FFFFFF"/>
              </a:solidFill>
              <a:latin typeface="Montserrat"/>
              <a:ea typeface="Montserrat"/>
              <a:cs typeface="Montserrat"/>
              <a:sym typeface="Montserrat"/>
            </a:endParaRPr>
          </a:p>
        </p:txBody>
      </p:sp>
      <p:sp>
        <p:nvSpPr>
          <p:cNvPr id="156" name="Google Shape;156;p21"/>
          <p:cNvSpPr txBox="1"/>
          <p:nvPr/>
        </p:nvSpPr>
        <p:spPr>
          <a:xfrm>
            <a:off x="392300" y="970175"/>
            <a:ext cx="6676500" cy="609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fr" sz="2400">
                <a:solidFill>
                  <a:schemeClr val="lt1"/>
                </a:solidFill>
                <a:latin typeface="Montserrat"/>
                <a:ea typeface="Montserrat"/>
                <a:cs typeface="Montserrat"/>
                <a:sym typeface="Montserrat"/>
              </a:rPr>
              <a:t>Möglichkeit zum Spielerwechsel</a:t>
            </a:r>
            <a:endParaRPr b="1" sz="2400">
              <a:solidFill>
                <a:srgbClr val="FFFFFF"/>
              </a:solidFill>
              <a:latin typeface="Montserrat"/>
              <a:ea typeface="Montserrat"/>
              <a:cs typeface="Montserrat"/>
              <a:sym typeface="Montserrat"/>
            </a:endParaRPr>
          </a:p>
        </p:txBody>
      </p:sp>
      <p:sp>
        <p:nvSpPr>
          <p:cNvPr id="157" name="Google Shape;157;p21"/>
          <p:cNvSpPr txBox="1"/>
          <p:nvPr/>
        </p:nvSpPr>
        <p:spPr>
          <a:xfrm>
            <a:off x="400875" y="1536350"/>
            <a:ext cx="2349600" cy="700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fr" sz="2400">
                <a:solidFill>
                  <a:srgbClr val="FFFFFF"/>
                </a:solidFill>
                <a:latin typeface="Montserrat"/>
                <a:ea typeface="Montserrat"/>
                <a:cs typeface="Montserrat"/>
                <a:sym typeface="Montserrat"/>
              </a:rPr>
              <a:t>Vorgehen </a:t>
            </a:r>
            <a:r>
              <a:rPr b="1" lang="fr" sz="2400">
                <a:solidFill>
                  <a:srgbClr val="FFFFFF"/>
                </a:solidFill>
                <a:latin typeface="Montserrat"/>
                <a:ea typeface="Montserrat"/>
                <a:cs typeface="Montserrat"/>
                <a:sym typeface="Montserrat"/>
              </a:rPr>
              <a:t>:</a:t>
            </a:r>
            <a:endParaRPr b="1" sz="2400">
              <a:solidFill>
                <a:srgbClr val="FFFFFF"/>
              </a:solidFill>
              <a:latin typeface="Montserrat"/>
              <a:ea typeface="Montserrat"/>
              <a:cs typeface="Montserrat"/>
              <a:sym typeface="Montserrat"/>
            </a:endParaRPr>
          </a:p>
        </p:txBody>
      </p:sp>
      <p:sp>
        <p:nvSpPr>
          <p:cNvPr id="158" name="Google Shape;158;p21"/>
          <p:cNvSpPr txBox="1"/>
          <p:nvPr/>
        </p:nvSpPr>
        <p:spPr>
          <a:xfrm>
            <a:off x="316100" y="2142650"/>
            <a:ext cx="8157600" cy="9657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Font typeface="Montserrat"/>
              <a:buChar char="●"/>
            </a:pPr>
            <a:r>
              <a:rPr lang="fr" sz="2400">
                <a:solidFill>
                  <a:schemeClr val="lt1"/>
                </a:solidFill>
                <a:latin typeface="Montserrat"/>
                <a:ea typeface="Montserrat"/>
                <a:cs typeface="Montserrat"/>
                <a:sym typeface="Montserrat"/>
              </a:rPr>
              <a:t>Der spielbereite Spieler, verlangt einen Spielerwechsel am Anschreibertisch und setzt sich auf den dafür vorgesehenen Stuhl.</a:t>
            </a:r>
            <a:endParaRPr sz="2400">
              <a:solidFill>
                <a:srgbClr val="FFFFFF"/>
              </a:solidFill>
              <a:latin typeface="Montserrat"/>
              <a:ea typeface="Montserrat"/>
              <a:cs typeface="Montserrat"/>
              <a:sym typeface="Montserrat"/>
            </a:endParaRPr>
          </a:p>
        </p:txBody>
      </p:sp>
      <p:sp>
        <p:nvSpPr>
          <p:cNvPr id="159" name="Google Shape;159;p21"/>
          <p:cNvSpPr txBox="1"/>
          <p:nvPr/>
        </p:nvSpPr>
        <p:spPr>
          <a:xfrm>
            <a:off x="316100" y="3387500"/>
            <a:ext cx="7938300" cy="1244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Font typeface="Montserrat"/>
              <a:buChar char="●"/>
            </a:pPr>
            <a:r>
              <a:rPr lang="fr" sz="2400">
                <a:solidFill>
                  <a:schemeClr val="lt1"/>
                </a:solidFill>
                <a:latin typeface="Montserrat"/>
                <a:ea typeface="Montserrat"/>
                <a:cs typeface="Montserrat"/>
                <a:sym typeface="Montserrat"/>
              </a:rPr>
              <a:t>Bei der nächsten Wechselmöglichkeit betätigt der Zeitnehmer das Signalhorn und weist die Schiedsrichter auf den Wechsel hin. </a:t>
            </a:r>
            <a:endParaRPr sz="2400">
              <a:solidFill>
                <a:srgbClr val="FFFFFF"/>
              </a:solidFill>
              <a:latin typeface="Montserrat"/>
              <a:ea typeface="Montserrat"/>
              <a:cs typeface="Montserrat"/>
              <a:sym typeface="Montserrat"/>
            </a:endParaRPr>
          </a:p>
        </p:txBody>
      </p:sp>
      <p:sp>
        <p:nvSpPr>
          <p:cNvPr id="160" name="Google Shape;160;p21"/>
          <p:cNvSpPr txBox="1"/>
          <p:nvPr/>
        </p:nvSpPr>
        <p:spPr>
          <a:xfrm>
            <a:off x="181050" y="4675200"/>
            <a:ext cx="8781900" cy="4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800">
                <a:solidFill>
                  <a:srgbClr val="FF0000"/>
                </a:solidFill>
                <a:latin typeface="Impact"/>
                <a:ea typeface="Impact"/>
                <a:cs typeface="Impact"/>
                <a:sym typeface="Impact"/>
              </a:rPr>
              <a:t>www.swiss.basketball                                                                         #weareswissbasketball</a:t>
            </a:r>
            <a:endParaRPr sz="1800">
              <a:solidFill>
                <a:srgbClr val="FF0000"/>
              </a:solidFill>
              <a:latin typeface="Impact"/>
              <a:ea typeface="Impact"/>
              <a:cs typeface="Impact"/>
              <a:sym typeface="Impact"/>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