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y="5143500" cx="9144000"/>
  <p:notesSz cx="6858000" cy="9144000"/>
  <p:embeddedFontLst>
    <p:embeddedFont>
      <p:font typeface="Montserrat"/>
      <p:regular r:id="rId57"/>
      <p:bold r:id="rId58"/>
      <p:italic r:id="rId59"/>
      <p:boldItalic r:id="rId60"/>
    </p:embeddedFont>
    <p:embeddedFont>
      <p:font typeface="Bree Serif"/>
      <p:regular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1" Type="http://schemas.openxmlformats.org/officeDocument/2006/relationships/font" Target="fonts/BreeSerif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Montserrat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font" Target="fonts/Montserrat-italic.fntdata"/><Relationship Id="rId14" Type="http://schemas.openxmlformats.org/officeDocument/2006/relationships/slide" Target="slides/slide9.xml"/><Relationship Id="rId58" Type="http://schemas.openxmlformats.org/officeDocument/2006/relationships/font" Target="fonts/Montserrat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a47d1c7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a47d1c7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0b491100a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0b491100a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0b491100a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0b491100a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0b491100a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0b491100a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0b491100a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0b491100a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0b491100a_0_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0b491100a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0b491100a_0_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0b491100a_0_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0b491100a_0_5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0b491100a_0_5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0b491100a_0_6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0b491100a_0_6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0b491100a_0_6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0b491100a_0_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0b491100a_0_6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0b491100a_0_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0b49110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0b49110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40b491100a_0_7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40b491100a_0_7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40b491100a_0_7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40b491100a_0_7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40b491100a_0_8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40b491100a_0_8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40b491100a_0_8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40b491100a_0_8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0b491100a_0_8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0b491100a_0_8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40b491100a_0_8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40b491100a_0_8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40b491100a_0_8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40b491100a_0_8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40b491100a_0_8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40b491100a_0_8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40b491100a_0_8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40b491100a_0_8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40b491100a_0_9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40b491100a_0_9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0b491100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0b491100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40ebe294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40ebe294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40b491100a_0_9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40b491100a_0_9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40b491100a_0_9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40b491100a_0_9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40b491100a_0_9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40b491100a_0_9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40b491100a_0_10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40b491100a_0_10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40b491100a_0_10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40b491100a_0_1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40b491100a_0_1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40b491100a_0_1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40b491100a_0_1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40b491100a_0_1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40b491100a_0_1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40b491100a_0_1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40b491100a_0_1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40b491100a_0_1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0b491100a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0b491100a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40b491100a_0_1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40b491100a_0_1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40b491100a_0_1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40b491100a_0_1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40b491100a_0_14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40b491100a_0_1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40b491100a_0_14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40b491100a_0_1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40b491100a_0_17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40b491100a_0_17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40b491100a_0_17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40b491100a_0_17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40b491100a_0_15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40b491100a_0_15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40b491100a_0_15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40b491100a_0_1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40b491100a_0_16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40b491100a_0_16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40b491100a_0_16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40b491100a_0_16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0b491100a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0b491100a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40b491100a_0_16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40b491100a_0_16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40b491100a_0_16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40b491100a_0_16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0b491100a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0b491100a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0b491100a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0b491100a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0b491100a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0b491100a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0b491100a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0b491100a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15.png"/><Relationship Id="rId7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26.png"/><Relationship Id="rId6" Type="http://schemas.openxmlformats.org/officeDocument/2006/relationships/image" Target="../media/image5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23.png"/><Relationship Id="rId5" Type="http://schemas.openxmlformats.org/officeDocument/2006/relationships/image" Target="../media/image12.png"/><Relationship Id="rId6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30.png"/><Relationship Id="rId5" Type="http://schemas.openxmlformats.org/officeDocument/2006/relationships/image" Target="../media/image19.png"/><Relationship Id="rId6" Type="http://schemas.openxmlformats.org/officeDocument/2006/relationships/image" Target="../media/image28.png"/><Relationship Id="rId7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5" Type="http://schemas.openxmlformats.org/officeDocument/2006/relationships/image" Target="../media/image34.png"/><Relationship Id="rId6" Type="http://schemas.openxmlformats.org/officeDocument/2006/relationships/image" Target="../media/image29.png"/><Relationship Id="rId7" Type="http://schemas.openxmlformats.org/officeDocument/2006/relationships/image" Target="../media/image27.png"/><Relationship Id="rId8" Type="http://schemas.openxmlformats.org/officeDocument/2006/relationships/image" Target="../media/image4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41.png"/><Relationship Id="rId5" Type="http://schemas.openxmlformats.org/officeDocument/2006/relationships/image" Target="../media/image3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1.png"/><Relationship Id="rId4" Type="http://schemas.openxmlformats.org/officeDocument/2006/relationships/image" Target="../media/image2.png"/><Relationship Id="rId5" Type="http://schemas.openxmlformats.org/officeDocument/2006/relationships/image" Target="../media/image4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32.png"/><Relationship Id="rId5" Type="http://schemas.openxmlformats.org/officeDocument/2006/relationships/image" Target="../media/image3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31.png"/><Relationship Id="rId5" Type="http://schemas.openxmlformats.org/officeDocument/2006/relationships/image" Target="../media/image4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Relationship Id="rId4" Type="http://schemas.openxmlformats.org/officeDocument/2006/relationships/image" Target="../media/image31.png"/><Relationship Id="rId5" Type="http://schemas.openxmlformats.org/officeDocument/2006/relationships/image" Target="../media/image3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image" Target="../media/image31.png"/><Relationship Id="rId5" Type="http://schemas.openxmlformats.org/officeDocument/2006/relationships/image" Target="../media/image5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Relationship Id="rId4" Type="http://schemas.openxmlformats.org/officeDocument/2006/relationships/image" Target="../media/image50.png"/><Relationship Id="rId5" Type="http://schemas.openxmlformats.org/officeDocument/2006/relationships/image" Target="../media/image5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Relationship Id="rId4" Type="http://schemas.openxmlformats.org/officeDocument/2006/relationships/image" Target="../media/image50.png"/><Relationship Id="rId5" Type="http://schemas.openxmlformats.org/officeDocument/2006/relationships/image" Target="../media/image5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Relationship Id="rId4" Type="http://schemas.openxmlformats.org/officeDocument/2006/relationships/image" Target="../media/image50.png"/><Relationship Id="rId5" Type="http://schemas.openxmlformats.org/officeDocument/2006/relationships/image" Target="../media/image4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Relationship Id="rId4" Type="http://schemas.openxmlformats.org/officeDocument/2006/relationships/image" Target="../media/image50.png"/><Relationship Id="rId5" Type="http://schemas.openxmlformats.org/officeDocument/2006/relationships/image" Target="../media/image5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Relationship Id="rId4" Type="http://schemas.openxmlformats.org/officeDocument/2006/relationships/image" Target="../media/image5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2.png"/><Relationship Id="rId4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Relationship Id="rId4" Type="http://schemas.openxmlformats.org/officeDocument/2006/relationships/image" Target="../media/image37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3.png"/><Relationship Id="rId6" Type="http://schemas.openxmlformats.org/officeDocument/2006/relationships/image" Target="../media/image4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8.png"/><Relationship Id="rId4" Type="http://schemas.openxmlformats.org/officeDocument/2006/relationships/image" Target="../media/image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0.png"/><Relationship Id="rId4" Type="http://schemas.openxmlformats.org/officeDocument/2006/relationships/image" Target="../media/image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2.png"/><Relationship Id="rId4" Type="http://schemas.openxmlformats.org/officeDocument/2006/relationships/image" Target="../media/image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6.png"/><Relationship Id="rId6" Type="http://schemas.openxmlformats.org/officeDocument/2006/relationships/image" Target="../media/image4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9.png"/><Relationship Id="rId4" Type="http://schemas.openxmlformats.org/officeDocument/2006/relationships/image" Target="../media/image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6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4100" y="237550"/>
            <a:ext cx="4971201" cy="13673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489675" y="2038775"/>
            <a:ext cx="8275500" cy="25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4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KURS FÜR REGIONALE</a:t>
            </a:r>
            <a:endParaRPr b="1" sz="4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4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TISCHOFFIZIELLE</a:t>
            </a:r>
            <a:endParaRPr b="1" sz="4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Modul Matchblatt</a:t>
            </a:r>
            <a:endParaRPr b="1"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Deutsch – Version Oktober 2018</a:t>
            </a:r>
            <a:endParaRPr b="1"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453" y="172300"/>
            <a:ext cx="4922224" cy="437041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2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150" name="Google Shape;150;p22"/>
          <p:cNvCxnSpPr/>
          <p:nvPr/>
        </p:nvCxnSpPr>
        <p:spPr>
          <a:xfrm rot="5400000">
            <a:off x="4178975" y="1329075"/>
            <a:ext cx="457800" cy="53730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51" name="Google Shape;151;p22"/>
          <p:cNvCxnSpPr/>
          <p:nvPr/>
        </p:nvCxnSpPr>
        <p:spPr>
          <a:xfrm rot="-9899323">
            <a:off x="1237472" y="846282"/>
            <a:ext cx="457513" cy="537923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52" name="Google Shape;152;p22"/>
          <p:cNvCxnSpPr/>
          <p:nvPr/>
        </p:nvCxnSpPr>
        <p:spPr>
          <a:xfrm rot="5400000">
            <a:off x="4190700" y="2331575"/>
            <a:ext cx="457800" cy="53730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3"/>
          <p:cNvSpPr txBox="1"/>
          <p:nvPr/>
        </p:nvSpPr>
        <p:spPr>
          <a:xfrm>
            <a:off x="348850" y="237550"/>
            <a:ext cx="68235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Anschreiber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181050" y="1810700"/>
            <a:ext cx="8831400" cy="26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Umkreisen der 10 Startspieler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Kennzeichnen, wenn ein Spieler eingewechselt wird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Time-Outs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1396525" y="905800"/>
            <a:ext cx="4971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Während dem Spiel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181050" y="3060075"/>
            <a:ext cx="86007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des laufenden Resultats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3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/>
          <p:nvPr/>
        </p:nvSpPr>
        <p:spPr>
          <a:xfrm>
            <a:off x="5344800" y="1374250"/>
            <a:ext cx="36945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fr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Korberfolg mit 1 Punkt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4"/>
          <p:cNvSpPr txBox="1"/>
          <p:nvPr/>
        </p:nvSpPr>
        <p:spPr>
          <a:xfrm>
            <a:off x="5344800" y="1978100"/>
            <a:ext cx="36945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fr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Korberfolg mit 2 Punkten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5344800" y="2602950"/>
            <a:ext cx="36945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</a:pPr>
            <a:r>
              <a:rPr lang="fr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Korberfolg mit 3 Punkten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4"/>
          <p:cNvSpPr txBox="1"/>
          <p:nvPr/>
        </p:nvSpPr>
        <p:spPr>
          <a:xfrm>
            <a:off x="5351825" y="3235525"/>
            <a:ext cx="37323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fr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Korberfolg</a:t>
            </a:r>
            <a:r>
              <a:rPr lang="fr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annuliert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4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75" name="Google Shape;17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7125" y="652200"/>
            <a:ext cx="2354974" cy="334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7125" y="652200"/>
            <a:ext cx="2354975" cy="3362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1600" y="602650"/>
            <a:ext cx="4958020" cy="34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1600" y="593234"/>
            <a:ext cx="4958026" cy="3421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5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86" name="Google Shape;18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7350" y="175200"/>
            <a:ext cx="3091441" cy="43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5"/>
          <p:cNvSpPr/>
          <p:nvPr/>
        </p:nvSpPr>
        <p:spPr>
          <a:xfrm>
            <a:off x="3333225" y="846550"/>
            <a:ext cx="1293600" cy="2884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6"/>
          <p:cNvSpPr txBox="1"/>
          <p:nvPr/>
        </p:nvSpPr>
        <p:spPr>
          <a:xfrm>
            <a:off x="2273425" y="466150"/>
            <a:ext cx="6388800" cy="13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Korberfolg mit 1 Punkt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Punkt über dem laufenden Resultat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+"/>
            </a:pPr>
            <a:r>
              <a:rPr lang="fr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Einschreiben der Spielernummer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6"/>
          <p:cNvSpPr txBox="1"/>
          <p:nvPr/>
        </p:nvSpPr>
        <p:spPr>
          <a:xfrm>
            <a:off x="2273425" y="2005475"/>
            <a:ext cx="6801900" cy="13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Korberfolg mit 2 Punkten</a:t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Slash über dem laufenden Resultat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+"/>
            </a:pPr>
            <a:r>
              <a:rPr lang="fr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Einschreiben der Spielernummer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6"/>
          <p:cNvSpPr txBox="1"/>
          <p:nvPr/>
        </p:nvSpPr>
        <p:spPr>
          <a:xfrm>
            <a:off x="2273425" y="3454625"/>
            <a:ext cx="6498300" cy="11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Korberfolg mit 3 Punkten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Slash über dem laufenden Resultat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+"/>
            </a:pPr>
            <a:r>
              <a:rPr lang="fr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Einschreiben und umkreisen der Spielernummer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26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98" name="Google Shape;19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600" y="365400"/>
            <a:ext cx="1190625" cy="412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588" y="365400"/>
            <a:ext cx="1190625" cy="412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588" y="365388"/>
            <a:ext cx="1190625" cy="412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0588" y="365400"/>
            <a:ext cx="1190625" cy="412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Google Shape;20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7"/>
          <p:cNvSpPr txBox="1"/>
          <p:nvPr/>
        </p:nvSpPr>
        <p:spPr>
          <a:xfrm>
            <a:off x="348850" y="237550"/>
            <a:ext cx="68235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Anschreiber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27"/>
          <p:cNvSpPr txBox="1"/>
          <p:nvPr/>
        </p:nvSpPr>
        <p:spPr>
          <a:xfrm>
            <a:off x="181050" y="1810700"/>
            <a:ext cx="8885100" cy="26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Umkreisen der 10 Startspieler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Kennzeichnen, wenn ein Spieler eingewechselt wird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Time-Outs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des laufenden Resultats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27"/>
          <p:cNvSpPr txBox="1"/>
          <p:nvPr/>
        </p:nvSpPr>
        <p:spPr>
          <a:xfrm>
            <a:off x="1396525" y="905800"/>
            <a:ext cx="4971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Während dem Spiel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27"/>
          <p:cNvSpPr txBox="1"/>
          <p:nvPr/>
        </p:nvSpPr>
        <p:spPr>
          <a:xfrm>
            <a:off x="181050" y="3487100"/>
            <a:ext cx="8600700" cy="12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Spielerfouls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Mannschaftsfouls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27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8"/>
          <p:cNvSpPr txBox="1"/>
          <p:nvPr/>
        </p:nvSpPr>
        <p:spPr>
          <a:xfrm>
            <a:off x="348850" y="237550"/>
            <a:ext cx="68235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Anschreiber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28"/>
          <p:cNvSpPr txBox="1"/>
          <p:nvPr/>
        </p:nvSpPr>
        <p:spPr>
          <a:xfrm>
            <a:off x="855050" y="905800"/>
            <a:ext cx="77802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Vorgehen zum Eintragen eines Fouls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28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2" name="Google Shape;222;p28"/>
          <p:cNvSpPr txBox="1"/>
          <p:nvPr/>
        </p:nvSpPr>
        <p:spPr>
          <a:xfrm>
            <a:off x="855050" y="1515400"/>
            <a:ext cx="71523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Beispiel : persönliches Foul ohne Freiwürfe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3" name="Google Shape;22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5701" y="2128054"/>
            <a:ext cx="1709175" cy="2429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3623" y="2128063"/>
            <a:ext cx="3523427" cy="242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13526" y="2126124"/>
            <a:ext cx="1709175" cy="2432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9"/>
          <p:cNvSpPr txBox="1"/>
          <p:nvPr/>
        </p:nvSpPr>
        <p:spPr>
          <a:xfrm>
            <a:off x="348850" y="237550"/>
            <a:ext cx="68235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Anschreiber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29"/>
          <p:cNvSpPr txBox="1"/>
          <p:nvPr/>
        </p:nvSpPr>
        <p:spPr>
          <a:xfrm>
            <a:off x="855050" y="905800"/>
            <a:ext cx="76905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Vorgehen zum Eintragen eines Fouls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29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5" name="Google Shape;235;p29"/>
          <p:cNvSpPr txBox="1"/>
          <p:nvPr/>
        </p:nvSpPr>
        <p:spPr>
          <a:xfrm>
            <a:off x="855050" y="1515400"/>
            <a:ext cx="79329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Beispiel : persönliches Foul mit zwei Freiwürfen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6" name="Google Shape;23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3624" y="2116623"/>
            <a:ext cx="3523425" cy="2440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5699" y="2122298"/>
            <a:ext cx="1709175" cy="2436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06725" y="2129988"/>
            <a:ext cx="1709175" cy="2429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0"/>
          <p:cNvSpPr txBox="1"/>
          <p:nvPr/>
        </p:nvSpPr>
        <p:spPr>
          <a:xfrm>
            <a:off x="348850" y="237550"/>
            <a:ext cx="68235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Anschreiber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30"/>
          <p:cNvSpPr txBox="1"/>
          <p:nvPr/>
        </p:nvSpPr>
        <p:spPr>
          <a:xfrm>
            <a:off x="855050" y="905800"/>
            <a:ext cx="77175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Vorgehen zum Eintragen eines Fouls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p30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48" name="Google Shape;248;p30"/>
          <p:cNvSpPr txBox="1"/>
          <p:nvPr/>
        </p:nvSpPr>
        <p:spPr>
          <a:xfrm>
            <a:off x="855050" y="1515400"/>
            <a:ext cx="8211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Beispiel : persönliches Foul mit erfolgreichem Korbwurf und einem Freiwurf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9" name="Google Shape;24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99" y="2116452"/>
            <a:ext cx="1709175" cy="244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6637" y="2116450"/>
            <a:ext cx="3541994" cy="244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35099" y="2118396"/>
            <a:ext cx="1709175" cy="2436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10250" y="2128053"/>
            <a:ext cx="1709175" cy="2429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1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8" name="Google Shape;25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1"/>
          <p:cNvSpPr txBox="1"/>
          <p:nvPr/>
        </p:nvSpPr>
        <p:spPr>
          <a:xfrm>
            <a:off x="251475" y="193000"/>
            <a:ext cx="37119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Spielernummern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p31"/>
          <p:cNvSpPr txBox="1"/>
          <p:nvPr/>
        </p:nvSpPr>
        <p:spPr>
          <a:xfrm>
            <a:off x="6106050" y="1771000"/>
            <a:ext cx="28569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00 und 0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1" name="Google Shape;261;p31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62" name="Google Shape;26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275" y="1158339"/>
            <a:ext cx="4706325" cy="3249624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1"/>
          <p:cNvSpPr txBox="1"/>
          <p:nvPr/>
        </p:nvSpPr>
        <p:spPr>
          <a:xfrm>
            <a:off x="6106050" y="2304400"/>
            <a:ext cx="28569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 bis 5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4" name="Google Shape;26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435" y="1150275"/>
            <a:ext cx="2290215" cy="324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1"/>
          <p:cNvSpPr txBox="1"/>
          <p:nvPr/>
        </p:nvSpPr>
        <p:spPr>
          <a:xfrm>
            <a:off x="6106050" y="2828350"/>
            <a:ext cx="28569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 bis 10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6" name="Google Shape;266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96100" y="1153184"/>
            <a:ext cx="2290225" cy="324964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1"/>
          <p:cNvSpPr txBox="1"/>
          <p:nvPr/>
        </p:nvSpPr>
        <p:spPr>
          <a:xfrm>
            <a:off x="6106050" y="3312500"/>
            <a:ext cx="28569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11 bis 15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8" name="Google Shape;268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73150" y="1158339"/>
            <a:ext cx="2290225" cy="3249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48850" y="237550"/>
            <a:ext cx="68235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Anschreiber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81050" y="1198775"/>
            <a:ext cx="8600700" cy="3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Alle Einschreibungen sind in GROSSBUCHSATBEN zu machen</a:t>
            </a: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Administrative Farbe : SCHWARZ oder blau</a:t>
            </a: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Wie auf dem Matchblatt</a:t>
            </a:r>
            <a:endParaRPr i="1"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Folgend: Abwechselnd die Farben verwenden</a:t>
            </a: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Periode 1 ROT, Periode 2 SCHWARZ, Periode 3 ROT, Periode 4 SCHWARZ</a:t>
            </a:r>
            <a:endParaRPr i="1"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Zusatz Perioden = Wie Periode 4</a:t>
            </a: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Alle Linien sind mit einem Lineal zu ziehen</a:t>
            </a: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4" name="Google Shape;27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2"/>
          <p:cNvSpPr txBox="1"/>
          <p:nvPr/>
        </p:nvSpPr>
        <p:spPr>
          <a:xfrm>
            <a:off x="251475" y="193000"/>
            <a:ext cx="37119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Spielernummern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32"/>
          <p:cNvSpPr txBox="1"/>
          <p:nvPr/>
        </p:nvSpPr>
        <p:spPr>
          <a:xfrm>
            <a:off x="6106050" y="1237600"/>
            <a:ext cx="28569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16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7" name="Google Shape;277;p32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78" name="Google Shape;27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275" y="1158350"/>
            <a:ext cx="4681795" cy="3226013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2"/>
          <p:cNvSpPr txBox="1"/>
          <p:nvPr/>
        </p:nvSpPr>
        <p:spPr>
          <a:xfrm>
            <a:off x="6106050" y="1709200"/>
            <a:ext cx="28569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24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0" name="Google Shape;28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275" y="1161878"/>
            <a:ext cx="4681799" cy="3222496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2"/>
          <p:cNvSpPr txBox="1"/>
          <p:nvPr/>
        </p:nvSpPr>
        <p:spPr>
          <a:xfrm>
            <a:off x="6106050" y="2213250"/>
            <a:ext cx="28569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40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2" name="Google Shape;282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6275" y="1161875"/>
            <a:ext cx="4647441" cy="32224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2"/>
          <p:cNvSpPr txBox="1"/>
          <p:nvPr/>
        </p:nvSpPr>
        <p:spPr>
          <a:xfrm>
            <a:off x="6106050" y="2724150"/>
            <a:ext cx="28569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62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4" name="Google Shape;284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6275" y="1165377"/>
            <a:ext cx="4647450" cy="3218998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 txBox="1"/>
          <p:nvPr/>
        </p:nvSpPr>
        <p:spPr>
          <a:xfrm>
            <a:off x="6106050" y="3223100"/>
            <a:ext cx="28569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78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6" name="Google Shape;286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6275" y="1172752"/>
            <a:ext cx="4647450" cy="320742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2"/>
          <p:cNvSpPr txBox="1"/>
          <p:nvPr/>
        </p:nvSpPr>
        <p:spPr>
          <a:xfrm>
            <a:off x="6106050" y="3699300"/>
            <a:ext cx="28569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99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8" name="Google Shape;288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6275" y="1193487"/>
            <a:ext cx="4647450" cy="3203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3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4" name="Google Shape;2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3"/>
          <p:cNvSpPr txBox="1"/>
          <p:nvPr/>
        </p:nvSpPr>
        <p:spPr>
          <a:xfrm>
            <a:off x="251475" y="193000"/>
            <a:ext cx="52815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Fouls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6" name="Google Shape;296;p33"/>
          <p:cNvSpPr txBox="1"/>
          <p:nvPr/>
        </p:nvSpPr>
        <p:spPr>
          <a:xfrm>
            <a:off x="5713650" y="1284750"/>
            <a:ext cx="32493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Persönliches Foul eines Spielers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7" name="Google Shape;297;p33"/>
          <p:cNvSpPr txBox="1"/>
          <p:nvPr/>
        </p:nvSpPr>
        <p:spPr>
          <a:xfrm>
            <a:off x="5713650" y="2454550"/>
            <a:ext cx="3249300" cy="1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endParaRPr b="1" sz="9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8" name="Google Shape;298;p33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99" name="Google Shape;29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775" y="846550"/>
            <a:ext cx="5307047" cy="365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087" y="815625"/>
            <a:ext cx="4190275" cy="37204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1" name="Google Shape;301;p33"/>
          <p:cNvCxnSpPr/>
          <p:nvPr/>
        </p:nvCxnSpPr>
        <p:spPr>
          <a:xfrm rot="9899323">
            <a:off x="4142917" y="2185655"/>
            <a:ext cx="457513" cy="537265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02" name="Google Shape;302;p33"/>
          <p:cNvCxnSpPr/>
          <p:nvPr/>
        </p:nvCxnSpPr>
        <p:spPr>
          <a:xfrm rot="9899323">
            <a:off x="3360017" y="1203780"/>
            <a:ext cx="457513" cy="537265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875" y="842592"/>
            <a:ext cx="5307049" cy="3662583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4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9" name="Google Shape;30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4"/>
          <p:cNvSpPr txBox="1"/>
          <p:nvPr/>
        </p:nvSpPr>
        <p:spPr>
          <a:xfrm>
            <a:off x="251475" y="193000"/>
            <a:ext cx="52815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Fouls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p34"/>
          <p:cNvSpPr txBox="1"/>
          <p:nvPr/>
        </p:nvSpPr>
        <p:spPr>
          <a:xfrm>
            <a:off x="5713650" y="1284750"/>
            <a:ext cx="3249300" cy="14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Persönliches Foul eines Spielers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mit Freiwürfen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2" name="Google Shape;312;p34"/>
          <p:cNvSpPr txBox="1"/>
          <p:nvPr/>
        </p:nvSpPr>
        <p:spPr>
          <a:xfrm>
            <a:off x="5713650" y="2454550"/>
            <a:ext cx="3249300" cy="1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1 - 2 - 3</a:t>
            </a:r>
            <a:endParaRPr b="1" sz="9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34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14" name="Google Shape;31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075" y="815600"/>
            <a:ext cx="4190275" cy="3720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34"/>
          <p:cNvCxnSpPr/>
          <p:nvPr/>
        </p:nvCxnSpPr>
        <p:spPr>
          <a:xfrm rot="10800000">
            <a:off x="4129664" y="2655795"/>
            <a:ext cx="457500" cy="53730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16" name="Google Shape;316;p34"/>
          <p:cNvCxnSpPr/>
          <p:nvPr/>
        </p:nvCxnSpPr>
        <p:spPr>
          <a:xfrm rot="9899323">
            <a:off x="3575767" y="1170230"/>
            <a:ext cx="457513" cy="537265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2" name="Google Shape;32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5"/>
          <p:cNvSpPr txBox="1"/>
          <p:nvPr/>
        </p:nvSpPr>
        <p:spPr>
          <a:xfrm>
            <a:off x="251475" y="193000"/>
            <a:ext cx="52815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Fouls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4" name="Google Shape;324;p35"/>
          <p:cNvSpPr txBox="1"/>
          <p:nvPr/>
        </p:nvSpPr>
        <p:spPr>
          <a:xfrm>
            <a:off x="5713650" y="1284750"/>
            <a:ext cx="3249300" cy="14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Unsportliches Foul eines Spielers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5" name="Google Shape;325;p35"/>
          <p:cNvSpPr txBox="1"/>
          <p:nvPr/>
        </p:nvSpPr>
        <p:spPr>
          <a:xfrm>
            <a:off x="5713650" y="2454550"/>
            <a:ext cx="3249300" cy="1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1 - 2 - 3</a:t>
            </a:r>
            <a:endParaRPr b="1" sz="9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6" name="Google Shape;326;p35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27" name="Google Shape;32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1763" y="842600"/>
            <a:ext cx="2560910" cy="366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075" y="815586"/>
            <a:ext cx="4190275" cy="37205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9" name="Google Shape;329;p35"/>
          <p:cNvCxnSpPr/>
          <p:nvPr/>
        </p:nvCxnSpPr>
        <p:spPr>
          <a:xfrm rot="-9899323">
            <a:off x="4139705" y="2772365"/>
            <a:ext cx="457513" cy="537421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30" name="Google Shape;330;p35"/>
          <p:cNvCxnSpPr/>
          <p:nvPr/>
        </p:nvCxnSpPr>
        <p:spPr>
          <a:xfrm rot="9899323">
            <a:off x="3754867" y="1200080"/>
            <a:ext cx="457513" cy="537265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6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6" name="Google Shape;33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6"/>
          <p:cNvSpPr txBox="1"/>
          <p:nvPr/>
        </p:nvSpPr>
        <p:spPr>
          <a:xfrm>
            <a:off x="251475" y="193000"/>
            <a:ext cx="52815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Fouls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36"/>
          <p:cNvSpPr txBox="1"/>
          <p:nvPr/>
        </p:nvSpPr>
        <p:spPr>
          <a:xfrm>
            <a:off x="5713650" y="1284750"/>
            <a:ext cx="3249300" cy="14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Technisches</a:t>
            </a: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Foul eines Spielers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9" name="Google Shape;339;p36"/>
          <p:cNvSpPr txBox="1"/>
          <p:nvPr/>
        </p:nvSpPr>
        <p:spPr>
          <a:xfrm>
            <a:off x="5713650" y="2454550"/>
            <a:ext cx="3249300" cy="1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9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0" name="Google Shape;340;p36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41" name="Google Shape;34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1775" y="821042"/>
            <a:ext cx="2560900" cy="36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074" y="815590"/>
            <a:ext cx="4190275" cy="37205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3" name="Google Shape;343;p36"/>
          <p:cNvCxnSpPr/>
          <p:nvPr/>
        </p:nvCxnSpPr>
        <p:spPr>
          <a:xfrm rot="-9899323">
            <a:off x="3990455" y="3275815"/>
            <a:ext cx="457513" cy="537421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44" name="Google Shape;344;p36"/>
          <p:cNvCxnSpPr/>
          <p:nvPr/>
        </p:nvCxnSpPr>
        <p:spPr>
          <a:xfrm rot="9899323">
            <a:off x="3990442" y="1200080"/>
            <a:ext cx="457513" cy="537265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7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0" name="Google Shape;35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7"/>
          <p:cNvSpPr txBox="1"/>
          <p:nvPr/>
        </p:nvSpPr>
        <p:spPr>
          <a:xfrm>
            <a:off x="251475" y="193000"/>
            <a:ext cx="52815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Fouls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2" name="Google Shape;352;p37"/>
          <p:cNvSpPr txBox="1"/>
          <p:nvPr/>
        </p:nvSpPr>
        <p:spPr>
          <a:xfrm>
            <a:off x="5713650" y="1284750"/>
            <a:ext cx="3249300" cy="14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Technisches Foul des Trainers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(Verhalten)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p37"/>
          <p:cNvSpPr txBox="1"/>
          <p:nvPr/>
        </p:nvSpPr>
        <p:spPr>
          <a:xfrm>
            <a:off x="5713650" y="2454550"/>
            <a:ext cx="3249300" cy="1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9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4" name="Google Shape;354;p37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55" name="Google Shape;35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1775" y="821042"/>
            <a:ext cx="2560900" cy="36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075" y="821165"/>
            <a:ext cx="4190275" cy="37205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7" name="Google Shape;357;p37"/>
          <p:cNvCxnSpPr/>
          <p:nvPr/>
        </p:nvCxnSpPr>
        <p:spPr>
          <a:xfrm rot="-900677">
            <a:off x="3798124" y="3718565"/>
            <a:ext cx="457513" cy="537923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58" name="Google Shape;358;p37"/>
          <p:cNvCxnSpPr/>
          <p:nvPr/>
        </p:nvCxnSpPr>
        <p:spPr>
          <a:xfrm rot="9899323">
            <a:off x="3950642" y="1211280"/>
            <a:ext cx="457513" cy="537265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8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4" name="Google Shape;36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8"/>
          <p:cNvSpPr txBox="1"/>
          <p:nvPr/>
        </p:nvSpPr>
        <p:spPr>
          <a:xfrm>
            <a:off x="251475" y="193000"/>
            <a:ext cx="52815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Fouls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6" name="Google Shape;366;p38"/>
          <p:cNvSpPr txBox="1"/>
          <p:nvPr/>
        </p:nvSpPr>
        <p:spPr>
          <a:xfrm>
            <a:off x="5143500" y="1284750"/>
            <a:ext cx="3819600" cy="22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Technisches Foul einer Person auf der Mannschaftsbank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oder Verfahrensmangel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(36.3.2)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7" name="Google Shape;367;p38"/>
          <p:cNvSpPr txBox="1"/>
          <p:nvPr/>
        </p:nvSpPr>
        <p:spPr>
          <a:xfrm>
            <a:off x="5428650" y="3214875"/>
            <a:ext cx="3249300" cy="15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9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8" name="Google Shape;368;p38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69" name="Google Shape;36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1775" y="821042"/>
            <a:ext cx="2560900" cy="36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076" y="821174"/>
            <a:ext cx="4190275" cy="3720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1" name="Google Shape;371;p38"/>
          <p:cNvCxnSpPr/>
          <p:nvPr/>
        </p:nvCxnSpPr>
        <p:spPr>
          <a:xfrm rot="-900677">
            <a:off x="3798124" y="3718565"/>
            <a:ext cx="457513" cy="537923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72" name="Google Shape;372;p38"/>
          <p:cNvCxnSpPr/>
          <p:nvPr/>
        </p:nvCxnSpPr>
        <p:spPr>
          <a:xfrm rot="9899323">
            <a:off x="3950642" y="1211280"/>
            <a:ext cx="457513" cy="537265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9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8" name="Google Shape;37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39"/>
          <p:cNvSpPr txBox="1"/>
          <p:nvPr/>
        </p:nvSpPr>
        <p:spPr>
          <a:xfrm>
            <a:off x="251475" y="193000"/>
            <a:ext cx="52815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Fouls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0" name="Google Shape;380;p39"/>
          <p:cNvSpPr txBox="1"/>
          <p:nvPr/>
        </p:nvSpPr>
        <p:spPr>
          <a:xfrm>
            <a:off x="5713650" y="1284750"/>
            <a:ext cx="3249300" cy="14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Disqualifizierendes Foul eines Spielers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1" name="Google Shape;381;p39"/>
          <p:cNvSpPr txBox="1"/>
          <p:nvPr/>
        </p:nvSpPr>
        <p:spPr>
          <a:xfrm>
            <a:off x="5713650" y="2454550"/>
            <a:ext cx="3249300" cy="1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1 - 2 - 3</a:t>
            </a:r>
            <a:endParaRPr b="1" sz="9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2" name="Google Shape;382;p39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83" name="Google Shape;38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1775" y="821058"/>
            <a:ext cx="2560900" cy="366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074" y="821174"/>
            <a:ext cx="4190275" cy="3720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5" name="Google Shape;385;p39"/>
          <p:cNvCxnSpPr/>
          <p:nvPr/>
        </p:nvCxnSpPr>
        <p:spPr>
          <a:xfrm rot="9899323">
            <a:off x="3950642" y="1211280"/>
            <a:ext cx="457513" cy="537265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86" name="Google Shape;386;p39"/>
          <p:cNvCxnSpPr/>
          <p:nvPr/>
        </p:nvCxnSpPr>
        <p:spPr>
          <a:xfrm rot="8999375">
            <a:off x="4276404" y="3151579"/>
            <a:ext cx="457656" cy="537362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0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2" name="Google Shape;39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40"/>
          <p:cNvSpPr txBox="1"/>
          <p:nvPr/>
        </p:nvSpPr>
        <p:spPr>
          <a:xfrm>
            <a:off x="251475" y="193000"/>
            <a:ext cx="52815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Fouls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4" name="Google Shape;394;p40"/>
          <p:cNvSpPr txBox="1"/>
          <p:nvPr/>
        </p:nvSpPr>
        <p:spPr>
          <a:xfrm>
            <a:off x="5358925" y="1284750"/>
            <a:ext cx="3603900" cy="14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Disqualifizierendes Foul einer Person auf der Mannschaftsbank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5" name="Google Shape;395;p40"/>
          <p:cNvSpPr txBox="1"/>
          <p:nvPr/>
        </p:nvSpPr>
        <p:spPr>
          <a:xfrm>
            <a:off x="5536225" y="2502700"/>
            <a:ext cx="3249300" cy="1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+ </a:t>
            </a:r>
            <a:r>
              <a:rPr b="1" lang="fr" sz="9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9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6" name="Google Shape;396;p40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97" name="Google Shape;39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1775" y="821058"/>
            <a:ext cx="2560900" cy="366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074" y="821167"/>
            <a:ext cx="4190275" cy="37205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9" name="Google Shape;399;p40"/>
          <p:cNvCxnSpPr/>
          <p:nvPr/>
        </p:nvCxnSpPr>
        <p:spPr>
          <a:xfrm rot="9899323">
            <a:off x="3950642" y="1211280"/>
            <a:ext cx="457513" cy="537265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00" name="Google Shape;400;p40"/>
          <p:cNvCxnSpPr/>
          <p:nvPr/>
        </p:nvCxnSpPr>
        <p:spPr>
          <a:xfrm rot="8999375">
            <a:off x="4200204" y="2770579"/>
            <a:ext cx="457656" cy="537362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01" name="Google Shape;401;p40"/>
          <p:cNvCxnSpPr/>
          <p:nvPr/>
        </p:nvCxnSpPr>
        <p:spPr>
          <a:xfrm rot="-900677">
            <a:off x="3763604" y="3770153"/>
            <a:ext cx="457513" cy="537711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1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7" name="Google Shape;40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41"/>
          <p:cNvSpPr txBox="1"/>
          <p:nvPr/>
        </p:nvSpPr>
        <p:spPr>
          <a:xfrm>
            <a:off x="251475" y="193000"/>
            <a:ext cx="52815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Fouls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9" name="Google Shape;409;p41"/>
          <p:cNvSpPr txBox="1"/>
          <p:nvPr/>
        </p:nvSpPr>
        <p:spPr>
          <a:xfrm>
            <a:off x="5156875" y="1023350"/>
            <a:ext cx="3882300" cy="21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Disqualifizierendes Foul einer Person, welche die Bank während einer Auseinandersetzung auf dem Feld verlässt aber nicht aktiv an der Auseinandersetzung teilnimmt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0" name="Google Shape;410;p41"/>
          <p:cNvSpPr txBox="1"/>
          <p:nvPr/>
        </p:nvSpPr>
        <p:spPr>
          <a:xfrm>
            <a:off x="5586000" y="2911750"/>
            <a:ext cx="3249300" cy="1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+ </a:t>
            </a:r>
            <a:r>
              <a:rPr b="1" lang="fr" sz="9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9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1" name="Google Shape;411;p41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412" name="Google Shape;41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1775" y="821058"/>
            <a:ext cx="2560900" cy="366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072" y="821177"/>
            <a:ext cx="4190275" cy="37204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4" name="Google Shape;414;p41"/>
          <p:cNvCxnSpPr/>
          <p:nvPr/>
        </p:nvCxnSpPr>
        <p:spPr>
          <a:xfrm rot="900677">
            <a:off x="3950521" y="1516201"/>
            <a:ext cx="457513" cy="537265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15" name="Google Shape;415;p41"/>
          <p:cNvCxnSpPr/>
          <p:nvPr/>
        </p:nvCxnSpPr>
        <p:spPr>
          <a:xfrm rot="10800000">
            <a:off x="4987361" y="2654611"/>
            <a:ext cx="457500" cy="53730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16" name="Google Shape;416;p41"/>
          <p:cNvCxnSpPr/>
          <p:nvPr/>
        </p:nvCxnSpPr>
        <p:spPr>
          <a:xfrm rot="-900677">
            <a:off x="3763604" y="3770153"/>
            <a:ext cx="457513" cy="537711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17" name="Google Shape;417;p41"/>
          <p:cNvCxnSpPr/>
          <p:nvPr/>
        </p:nvCxnSpPr>
        <p:spPr>
          <a:xfrm rot="-900677">
            <a:off x="3508054" y="2654403"/>
            <a:ext cx="457513" cy="537711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348850" y="237550"/>
            <a:ext cx="68235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Anschreiber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181050" y="1122575"/>
            <a:ext cx="8600700" cy="3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Name der Mannschaften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Matchblattkopf </a:t>
            </a:r>
            <a:r>
              <a:rPr i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(Spielnummer, Liga, Datum, usw.)</a:t>
            </a:r>
            <a:endParaRPr i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Mannschaftsbereich :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○"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Spieler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○"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Trainer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○"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Offizielle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5"/>
          <p:cNvSpPr/>
          <p:nvPr/>
        </p:nvSpPr>
        <p:spPr>
          <a:xfrm rot="897650">
            <a:off x="5872339" y="1806624"/>
            <a:ext cx="2484519" cy="2504674"/>
          </a:xfrm>
          <a:prstGeom prst="donut">
            <a:avLst>
              <a:gd fmla="val 390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Spätestens</a:t>
            </a:r>
            <a:endParaRPr sz="50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50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10 M</a:t>
            </a:r>
            <a:r>
              <a:rPr lang="fr" sz="30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in.</a:t>
            </a:r>
            <a:endParaRPr sz="30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vor Spielbeginn</a:t>
            </a:r>
            <a:endParaRPr b="1" sz="18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2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3" name="Google Shape;42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2"/>
          <p:cNvSpPr txBox="1"/>
          <p:nvPr/>
        </p:nvSpPr>
        <p:spPr>
          <a:xfrm>
            <a:off x="251475" y="193000"/>
            <a:ext cx="52815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Fouls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5" name="Google Shape;425;p42"/>
          <p:cNvSpPr txBox="1"/>
          <p:nvPr/>
        </p:nvSpPr>
        <p:spPr>
          <a:xfrm>
            <a:off x="5292450" y="1023350"/>
            <a:ext cx="3632100" cy="21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Disqualifizierendes Foul einer Person, welche die Bank während einer Auseinandersetzung auf dem Feld verlässt und aktiv an der Auseinandersetzung teilnimmt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6" name="Google Shape;426;p42"/>
          <p:cNvSpPr txBox="1"/>
          <p:nvPr/>
        </p:nvSpPr>
        <p:spPr>
          <a:xfrm>
            <a:off x="5136450" y="2911750"/>
            <a:ext cx="3944100" cy="1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+ </a:t>
            </a:r>
            <a:r>
              <a:rPr b="1" lang="fr" sz="8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r>
              <a:rPr b="1" lang="fr" sz="8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9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7" name="Google Shape;427;p42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428" name="Google Shape;42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1775" y="821058"/>
            <a:ext cx="2560900" cy="366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075" y="821171"/>
            <a:ext cx="4190275" cy="37205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42"/>
          <p:cNvCxnSpPr/>
          <p:nvPr/>
        </p:nvCxnSpPr>
        <p:spPr>
          <a:xfrm rot="900677">
            <a:off x="3763596" y="1539401"/>
            <a:ext cx="457513" cy="537265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31" name="Google Shape;431;p42"/>
          <p:cNvCxnSpPr/>
          <p:nvPr/>
        </p:nvCxnSpPr>
        <p:spPr>
          <a:xfrm rot="3599375">
            <a:off x="4343181" y="1475766"/>
            <a:ext cx="457656" cy="537512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32" name="Google Shape;432;p42"/>
          <p:cNvCxnSpPr/>
          <p:nvPr/>
        </p:nvCxnSpPr>
        <p:spPr>
          <a:xfrm rot="-900677">
            <a:off x="3763604" y="3770153"/>
            <a:ext cx="457513" cy="537711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33" name="Google Shape;433;p42"/>
          <p:cNvCxnSpPr/>
          <p:nvPr/>
        </p:nvCxnSpPr>
        <p:spPr>
          <a:xfrm rot="9899323">
            <a:off x="4234330" y="3004642"/>
            <a:ext cx="457513" cy="537555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3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9" name="Google Shape;43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3"/>
          <p:cNvSpPr txBox="1"/>
          <p:nvPr/>
        </p:nvSpPr>
        <p:spPr>
          <a:xfrm>
            <a:off x="251475" y="193000"/>
            <a:ext cx="52815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Fouls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1" name="Google Shape;441;p43"/>
          <p:cNvSpPr txBox="1"/>
          <p:nvPr/>
        </p:nvSpPr>
        <p:spPr>
          <a:xfrm>
            <a:off x="5372975" y="1060013"/>
            <a:ext cx="3590100" cy="3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Disqualifikation eines Spielers aufgrund kumulierter Fouls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 + U = GD</a:t>
            </a:r>
            <a:endParaRPr b="1"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 + T = GD</a:t>
            </a:r>
            <a:endParaRPr b="1"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 + T = GD</a:t>
            </a:r>
            <a:endParaRPr b="1"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42" name="Google Shape;44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075" y="821163"/>
            <a:ext cx="4190275" cy="3720512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3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444" name="Google Shape;444;p43"/>
          <p:cNvCxnSpPr/>
          <p:nvPr/>
        </p:nvCxnSpPr>
        <p:spPr>
          <a:xfrm rot="-8999375">
            <a:off x="4467837" y="2809293"/>
            <a:ext cx="457656" cy="537881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45" name="Google Shape;445;p43"/>
          <p:cNvCxnSpPr/>
          <p:nvPr/>
        </p:nvCxnSpPr>
        <p:spPr>
          <a:xfrm rot="1800625">
            <a:off x="4503824" y="1864942"/>
            <a:ext cx="457656" cy="537471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46" name="Google Shape;446;p43"/>
          <p:cNvCxnSpPr/>
          <p:nvPr/>
        </p:nvCxnSpPr>
        <p:spPr>
          <a:xfrm rot="-8999375">
            <a:off x="4068703" y="2809383"/>
            <a:ext cx="457656" cy="537771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4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2" name="Google Shape;45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074" y="821175"/>
            <a:ext cx="4190275" cy="3720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44"/>
          <p:cNvSpPr txBox="1"/>
          <p:nvPr/>
        </p:nvSpPr>
        <p:spPr>
          <a:xfrm>
            <a:off x="251475" y="193000"/>
            <a:ext cx="52815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Fouls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5" name="Google Shape;455;p44"/>
          <p:cNvSpPr txBox="1"/>
          <p:nvPr/>
        </p:nvSpPr>
        <p:spPr>
          <a:xfrm>
            <a:off x="5372975" y="1060013"/>
            <a:ext cx="3590100" cy="3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Disqualifikation eines Trainers aufgrund kumulierter Fouls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 = GD</a:t>
            </a:r>
            <a:endParaRPr b="1"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 = GD</a:t>
            </a:r>
            <a:endParaRPr b="1"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 = GD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6" name="Google Shape;456;p44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457" name="Google Shape;457;p44"/>
          <p:cNvCxnSpPr/>
          <p:nvPr/>
        </p:nvCxnSpPr>
        <p:spPr>
          <a:xfrm rot="1800625">
            <a:off x="4623224" y="3476817"/>
            <a:ext cx="457656" cy="537471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5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3" name="Google Shape;46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45"/>
          <p:cNvSpPr txBox="1"/>
          <p:nvPr/>
        </p:nvSpPr>
        <p:spPr>
          <a:xfrm>
            <a:off x="251475" y="193000"/>
            <a:ext cx="52815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Fouls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5" name="Google Shape;465;p45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66" name="Google Shape;466;p45"/>
          <p:cNvSpPr txBox="1"/>
          <p:nvPr/>
        </p:nvSpPr>
        <p:spPr>
          <a:xfrm>
            <a:off x="446100" y="1368100"/>
            <a:ext cx="8251800" cy="29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Wenn eine Mannschaft einen Spielertrainer einsetzt kumulieren sich die Fouls unabhängig von seiner Rolle als Spieler oder als Trainer.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 </a:t>
            </a:r>
            <a:r>
              <a:rPr lang="fr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+ </a:t>
            </a:r>
            <a:r>
              <a:rPr b="1" lang="fr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 = GD     /     U + C = GD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 </a:t>
            </a:r>
            <a:r>
              <a:rPr lang="fr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+ </a:t>
            </a:r>
            <a:r>
              <a:rPr b="1" lang="fr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 </a:t>
            </a:r>
            <a:r>
              <a:rPr lang="fr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+ </a:t>
            </a:r>
            <a:r>
              <a:rPr b="1" lang="fr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 = GD    /    T + B + B = GD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6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2" name="Google Shape;47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46"/>
          <p:cNvSpPr txBox="1"/>
          <p:nvPr/>
        </p:nvSpPr>
        <p:spPr>
          <a:xfrm>
            <a:off x="251475" y="193000"/>
            <a:ext cx="52815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Fouls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4" name="Google Shape;474;p46"/>
          <p:cNvSpPr txBox="1"/>
          <p:nvPr/>
        </p:nvSpPr>
        <p:spPr>
          <a:xfrm>
            <a:off x="3336625" y="1171175"/>
            <a:ext cx="5651100" cy="3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Wenn eine Mannschaft das 4. Mannschaftfoul einer Periode begangen hat, muss das Signal für die 4 Mannschaftsfouls auf dem Anschreibertisch aufgestellt werden. Das Signal wird nach der Strafe des 4. Fouls aufgestellt und am Ende der Periode wieder entfernt. 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Im Falle einer Zusatzperiode bleibt das Signal bestehen und die Mannschaftsfouls werden weitergezählt.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75" name="Google Shape;47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875" y="1303075"/>
            <a:ext cx="2960150" cy="296015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46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7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2" name="Google Shape;48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47"/>
          <p:cNvSpPr txBox="1"/>
          <p:nvPr/>
        </p:nvSpPr>
        <p:spPr>
          <a:xfrm>
            <a:off x="348850" y="237550"/>
            <a:ext cx="68235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Anschreiber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4" name="Google Shape;484;p47"/>
          <p:cNvSpPr txBox="1"/>
          <p:nvPr/>
        </p:nvSpPr>
        <p:spPr>
          <a:xfrm>
            <a:off x="181050" y="1810700"/>
            <a:ext cx="8867100" cy="26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Umkreisen der 10 Startspieler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Kennzeichnen, wenn ein Spieler eingewechselt wird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Time-Outs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Nachführen des laufenden Resultats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Spielerfouls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Mannschaftsfouls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5" name="Google Shape;485;p47"/>
          <p:cNvSpPr txBox="1"/>
          <p:nvPr/>
        </p:nvSpPr>
        <p:spPr>
          <a:xfrm>
            <a:off x="1396525" y="905800"/>
            <a:ext cx="4971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Während dem Spiel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6" name="Google Shape;486;p47"/>
          <p:cNvSpPr txBox="1"/>
          <p:nvPr/>
        </p:nvSpPr>
        <p:spPr>
          <a:xfrm rot="685198">
            <a:off x="5124054" y="3793747"/>
            <a:ext cx="4074261" cy="7357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+"/>
            </a:pPr>
            <a:r>
              <a:rPr b="1"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den Pfeil bedienen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7" name="Google Shape;487;p47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8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3" name="Google Shape;49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48"/>
          <p:cNvSpPr txBox="1"/>
          <p:nvPr/>
        </p:nvSpPr>
        <p:spPr>
          <a:xfrm>
            <a:off x="1979250" y="1782150"/>
            <a:ext cx="5185500" cy="15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 der Halbzeit soll der Pfeil gemeinsam mit dem Schiedsrichter gedreht werden. 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5" name="Google Shape;495;p48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1" name="Google Shape;50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49"/>
          <p:cNvSpPr txBox="1"/>
          <p:nvPr/>
        </p:nvSpPr>
        <p:spPr>
          <a:xfrm>
            <a:off x="348850" y="237550"/>
            <a:ext cx="68235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Anschreiber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3" name="Google Shape;503;p49"/>
          <p:cNvSpPr txBox="1"/>
          <p:nvPr/>
        </p:nvSpPr>
        <p:spPr>
          <a:xfrm>
            <a:off x="181050" y="1810700"/>
            <a:ext cx="8831400" cy="14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Umkreisen + unterstreichen des aktuellen Resultats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Eintragen des Periodenresultats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4" name="Google Shape;504;p49"/>
          <p:cNvSpPr txBox="1"/>
          <p:nvPr/>
        </p:nvSpPr>
        <p:spPr>
          <a:xfrm>
            <a:off x="1396525" y="905800"/>
            <a:ext cx="58923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 Ende einer Spielperiode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5" name="Google Shape;505;p49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0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1" name="Google Shape;51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50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513" name="Google Shape;513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7350" y="175200"/>
            <a:ext cx="3091441" cy="43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50"/>
          <p:cNvSpPr/>
          <p:nvPr/>
        </p:nvSpPr>
        <p:spPr>
          <a:xfrm>
            <a:off x="1701475" y="3800875"/>
            <a:ext cx="1671600" cy="2784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5" name="Google Shape;515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516" y="175200"/>
            <a:ext cx="1190625" cy="412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37425" y="1928739"/>
            <a:ext cx="6821426" cy="86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1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2" name="Google Shape;52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51"/>
          <p:cNvSpPr txBox="1"/>
          <p:nvPr/>
        </p:nvSpPr>
        <p:spPr>
          <a:xfrm>
            <a:off x="348850" y="237550"/>
            <a:ext cx="68235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Anschreiber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4" name="Google Shape;524;p51"/>
          <p:cNvSpPr txBox="1"/>
          <p:nvPr/>
        </p:nvSpPr>
        <p:spPr>
          <a:xfrm>
            <a:off x="181050" y="1810700"/>
            <a:ext cx="8858100" cy="14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Umkreisen + unterstreichen des aktuellen Resultats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Eintragen des Periodenresultats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5" name="Google Shape;525;p51"/>
          <p:cNvSpPr txBox="1"/>
          <p:nvPr/>
        </p:nvSpPr>
        <p:spPr>
          <a:xfrm>
            <a:off x="1396525" y="905800"/>
            <a:ext cx="62514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Am Ende einer Spielperiode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6" name="Google Shape;526;p51"/>
          <p:cNvSpPr txBox="1"/>
          <p:nvPr/>
        </p:nvSpPr>
        <p:spPr>
          <a:xfrm>
            <a:off x="181050" y="2649250"/>
            <a:ext cx="88581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Mannschaftsfoulfelder abschliessen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7" name="Google Shape;527;p51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7350" y="175200"/>
            <a:ext cx="3091441" cy="43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/>
          <p:nvPr/>
        </p:nvSpPr>
        <p:spPr>
          <a:xfrm>
            <a:off x="1701475" y="437800"/>
            <a:ext cx="2925300" cy="468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750" y="1935586"/>
            <a:ext cx="8452476" cy="1272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449" y="183336"/>
            <a:ext cx="4922224" cy="4370419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52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4" name="Google Shape;534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52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536" name="Google Shape;536;p52"/>
          <p:cNvCxnSpPr/>
          <p:nvPr/>
        </p:nvCxnSpPr>
        <p:spPr>
          <a:xfrm rot="-9899323">
            <a:off x="4052697" y="826382"/>
            <a:ext cx="457513" cy="537923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3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2" name="Google Shape;54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53"/>
          <p:cNvSpPr txBox="1"/>
          <p:nvPr/>
        </p:nvSpPr>
        <p:spPr>
          <a:xfrm>
            <a:off x="348850" y="237550"/>
            <a:ext cx="68235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Anschreiber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4" name="Google Shape;544;p53"/>
          <p:cNvSpPr txBox="1"/>
          <p:nvPr/>
        </p:nvSpPr>
        <p:spPr>
          <a:xfrm>
            <a:off x="181050" y="1810700"/>
            <a:ext cx="8858100" cy="25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Umkreisen + unterstreichen des aktuellen Resultats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Eintragen des Periodenresultats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Mannschaftsfoulfelder abschliessen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Spielerfoulfelder schliessen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Ungenutzte Time-Out Felder abstreichen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5" name="Google Shape;545;p53"/>
          <p:cNvSpPr txBox="1"/>
          <p:nvPr/>
        </p:nvSpPr>
        <p:spPr>
          <a:xfrm>
            <a:off x="1396525" y="905800"/>
            <a:ext cx="4971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 der Halbzeit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6" name="Google Shape;546;p53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444" y="183325"/>
            <a:ext cx="4922231" cy="4370425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54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3" name="Google Shape;553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54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555" name="Google Shape;555;p54"/>
          <p:cNvCxnSpPr/>
          <p:nvPr/>
        </p:nvCxnSpPr>
        <p:spPr>
          <a:xfrm rot="-9899323">
            <a:off x="4510397" y="2099569"/>
            <a:ext cx="457513" cy="537923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56" name="Google Shape;556;p54"/>
          <p:cNvCxnSpPr/>
          <p:nvPr/>
        </p:nvCxnSpPr>
        <p:spPr>
          <a:xfrm rot="5400000">
            <a:off x="4812236" y="3754539"/>
            <a:ext cx="457500" cy="53760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57" name="Google Shape;557;p54"/>
          <p:cNvCxnSpPr/>
          <p:nvPr/>
        </p:nvCxnSpPr>
        <p:spPr>
          <a:xfrm rot="-7200625">
            <a:off x="4814400" y="834164"/>
            <a:ext cx="457656" cy="537771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58" name="Google Shape;558;p54"/>
          <p:cNvCxnSpPr/>
          <p:nvPr/>
        </p:nvCxnSpPr>
        <p:spPr>
          <a:xfrm rot="-9899323">
            <a:off x="1444858" y="896649"/>
            <a:ext cx="457513" cy="537923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5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4" name="Google Shape;56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55"/>
          <p:cNvSpPr txBox="1"/>
          <p:nvPr/>
        </p:nvSpPr>
        <p:spPr>
          <a:xfrm>
            <a:off x="348850" y="237550"/>
            <a:ext cx="68235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Anschreiber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6" name="Google Shape;566;p55"/>
          <p:cNvSpPr txBox="1"/>
          <p:nvPr/>
        </p:nvSpPr>
        <p:spPr>
          <a:xfrm>
            <a:off x="374850" y="2096325"/>
            <a:ext cx="8394300" cy="1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Eine Mannschaft darf in den letzten zwei Minuten des Spiels nicht mehr als 2 Time-Outs nehmen. Wenn sie bei zwei Minuten vor Spielende noch drei Time-Outs zur Verfügung hat, wird das erste Feld gestrichen. 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7" name="Google Shape;567;p55"/>
          <p:cNvSpPr txBox="1"/>
          <p:nvPr/>
        </p:nvSpPr>
        <p:spPr>
          <a:xfrm>
            <a:off x="1396525" y="905800"/>
            <a:ext cx="60897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 den letzen 2:00 Minuten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8" name="Google Shape;568;p55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Google Shape;57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450" y="183335"/>
            <a:ext cx="4922224" cy="4370419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56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5" name="Google Shape;575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56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577" name="Google Shape;577;p56"/>
          <p:cNvCxnSpPr/>
          <p:nvPr/>
        </p:nvCxnSpPr>
        <p:spPr>
          <a:xfrm rot="9899323">
            <a:off x="1444892" y="820536"/>
            <a:ext cx="457513" cy="537923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57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3" name="Google Shape;58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57"/>
          <p:cNvSpPr txBox="1"/>
          <p:nvPr/>
        </p:nvSpPr>
        <p:spPr>
          <a:xfrm>
            <a:off x="348850" y="237550"/>
            <a:ext cx="68235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Anschreiber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5" name="Google Shape;585;p57"/>
          <p:cNvSpPr txBox="1"/>
          <p:nvPr/>
        </p:nvSpPr>
        <p:spPr>
          <a:xfrm>
            <a:off x="181050" y="1810700"/>
            <a:ext cx="8705700" cy="25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Umkreisen + 2-fach Unterstreichen des Endresultats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Eintragen des Resultats der letzten Periode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t/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6" name="Google Shape;586;p57"/>
          <p:cNvSpPr txBox="1"/>
          <p:nvPr/>
        </p:nvSpPr>
        <p:spPr>
          <a:xfrm>
            <a:off x="1396525" y="905800"/>
            <a:ext cx="4971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Beim Spielende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7" name="Google Shape;587;p57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8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3" name="Google Shape;59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58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595" name="Google Shape;595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7350" y="175200"/>
            <a:ext cx="3091441" cy="437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513" y="175188"/>
            <a:ext cx="1190625" cy="4124325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58"/>
          <p:cNvSpPr/>
          <p:nvPr/>
        </p:nvSpPr>
        <p:spPr>
          <a:xfrm>
            <a:off x="1701475" y="3800875"/>
            <a:ext cx="1671600" cy="2784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8" name="Google Shape;598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37425" y="1937951"/>
            <a:ext cx="6821333" cy="86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59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4" name="Google Shape;60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59"/>
          <p:cNvSpPr txBox="1"/>
          <p:nvPr/>
        </p:nvSpPr>
        <p:spPr>
          <a:xfrm>
            <a:off x="348850" y="237550"/>
            <a:ext cx="68235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Anschreiber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6" name="Google Shape;606;p59"/>
          <p:cNvSpPr txBox="1"/>
          <p:nvPr/>
        </p:nvSpPr>
        <p:spPr>
          <a:xfrm>
            <a:off x="181050" y="1810700"/>
            <a:ext cx="8962800" cy="18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Umkreisen + 2-fach Unterstreichen des Endresultats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Eintragen des Resultats der letzten Periode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7" name="Google Shape;607;p59"/>
          <p:cNvSpPr txBox="1"/>
          <p:nvPr/>
        </p:nvSpPr>
        <p:spPr>
          <a:xfrm>
            <a:off x="1396525" y="905800"/>
            <a:ext cx="4971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Beim Spielende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8" name="Google Shape;608;p59"/>
          <p:cNvSpPr txBox="1"/>
          <p:nvPr/>
        </p:nvSpPr>
        <p:spPr>
          <a:xfrm>
            <a:off x="181050" y="2648900"/>
            <a:ext cx="7474200" cy="18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Einschreiben der Uhrzeit zum Spielende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Einschreiben des Endresultats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Einschreiben der Gewinnermannschaft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9" name="Google Shape;609;p59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60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5" name="Google Shape;615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60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617" name="Google Shape;617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7350" y="175200"/>
            <a:ext cx="3091441" cy="43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60"/>
          <p:cNvSpPr/>
          <p:nvPr/>
        </p:nvSpPr>
        <p:spPr>
          <a:xfrm>
            <a:off x="3303375" y="3690975"/>
            <a:ext cx="1323300" cy="309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9" name="Google Shape;619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9943" y="1649875"/>
            <a:ext cx="6924124" cy="142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61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5" name="Google Shape;625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61"/>
          <p:cNvSpPr txBox="1"/>
          <p:nvPr/>
        </p:nvSpPr>
        <p:spPr>
          <a:xfrm>
            <a:off x="348850" y="237550"/>
            <a:ext cx="68235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Anschreiber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7" name="Google Shape;627;p61"/>
          <p:cNvSpPr txBox="1"/>
          <p:nvPr/>
        </p:nvSpPr>
        <p:spPr>
          <a:xfrm>
            <a:off x="181050" y="1810700"/>
            <a:ext cx="8781900" cy="26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Umkreisen + 2-fach Unterstreichen des Endresultats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Eintragen des Resultats der letzten Periode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Einschreiben der Uhrzeit zum Spielende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Einschreiben des Endresultats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Einschreiben der Gewinnermannschaft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8" name="Google Shape;628;p61"/>
          <p:cNvSpPr txBox="1"/>
          <p:nvPr/>
        </p:nvSpPr>
        <p:spPr>
          <a:xfrm>
            <a:off x="1396525" y="905800"/>
            <a:ext cx="4971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Beim Spielende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9" name="Google Shape;629;p61"/>
          <p:cNvSpPr txBox="1"/>
          <p:nvPr/>
        </p:nvSpPr>
        <p:spPr>
          <a:xfrm>
            <a:off x="181050" y="3903050"/>
            <a:ext cx="74742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Das Matchblatt abschliessen 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0" name="Google Shape;630;p61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7350" y="175200"/>
            <a:ext cx="3091441" cy="43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>
            <a:off x="1671600" y="846550"/>
            <a:ext cx="1671600" cy="1561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5461775" y="1250100"/>
            <a:ext cx="36000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NACHNAME in Grossbuchstaben gefolgt vom 1. Buchstaben des Vornamens.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Die Nummern von 0 bis 99 in aufsteigender Reihenfolge.</a:t>
            </a:r>
            <a:endParaRPr b="1" sz="2200" u="sng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809" y="175200"/>
            <a:ext cx="4922216" cy="437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Google Shape;635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450" y="208510"/>
            <a:ext cx="4922224" cy="4370419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62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7" name="Google Shape;637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62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639" name="Google Shape;639;p62"/>
          <p:cNvCxnSpPr/>
          <p:nvPr/>
        </p:nvCxnSpPr>
        <p:spPr>
          <a:xfrm rot="-9899323">
            <a:off x="5306397" y="2783494"/>
            <a:ext cx="457513" cy="537923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640" name="Google Shape;640;p62"/>
          <p:cNvCxnSpPr/>
          <p:nvPr/>
        </p:nvCxnSpPr>
        <p:spPr>
          <a:xfrm>
            <a:off x="3916901" y="3834328"/>
            <a:ext cx="457500" cy="53730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641" name="Google Shape;641;p62"/>
          <p:cNvCxnSpPr/>
          <p:nvPr/>
        </p:nvCxnSpPr>
        <p:spPr>
          <a:xfrm rot="-7200625">
            <a:off x="4812150" y="1082914"/>
            <a:ext cx="457656" cy="537771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642" name="Google Shape;642;p62"/>
          <p:cNvCxnSpPr/>
          <p:nvPr/>
        </p:nvCxnSpPr>
        <p:spPr>
          <a:xfrm rot="10800000">
            <a:off x="1706733" y="1159116"/>
            <a:ext cx="457500" cy="53790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643" name="Google Shape;643;p62"/>
          <p:cNvSpPr txBox="1"/>
          <p:nvPr/>
        </p:nvSpPr>
        <p:spPr>
          <a:xfrm>
            <a:off x="5921500" y="1224575"/>
            <a:ext cx="2776800" cy="29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Ein Spieler, welcher zu Spielbeginn eingeschrieben war, kann zu jeder Zeit am Spiel teilnehmen.</a:t>
            </a:r>
            <a:endParaRPr i="1"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1"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fr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Wenn der Spieler nicht erscheint wird sein Feld am Ende des Spiels durchgestrichen. </a:t>
            </a:r>
            <a:endParaRPr i="1"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63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9" name="Google Shape;649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63"/>
          <p:cNvSpPr txBox="1"/>
          <p:nvPr/>
        </p:nvSpPr>
        <p:spPr>
          <a:xfrm>
            <a:off x="348850" y="237550"/>
            <a:ext cx="68235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Anschreiber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1" name="Google Shape;651;p63"/>
          <p:cNvSpPr txBox="1"/>
          <p:nvPr/>
        </p:nvSpPr>
        <p:spPr>
          <a:xfrm>
            <a:off x="181050" y="1810700"/>
            <a:ext cx="6991200" cy="18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Alle Offiziellen müssen unterschreiben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Das Matchblatt wird den Schiedsrichtern zur Kontrolle vorgelegt. 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2" name="Google Shape;652;p63"/>
          <p:cNvSpPr txBox="1"/>
          <p:nvPr/>
        </p:nvSpPr>
        <p:spPr>
          <a:xfrm>
            <a:off x="1396525" y="905800"/>
            <a:ext cx="4971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Am Ende des Spiels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3" name="Google Shape;653;p63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7350" y="175200"/>
            <a:ext cx="3091441" cy="43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/>
          <p:nvPr/>
        </p:nvSpPr>
        <p:spPr>
          <a:xfrm>
            <a:off x="1701475" y="3979525"/>
            <a:ext cx="1681500" cy="468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0" y="1881175"/>
            <a:ext cx="6096000" cy="13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/>
        </p:nvSpPr>
        <p:spPr>
          <a:xfrm>
            <a:off x="348850" y="237550"/>
            <a:ext cx="68235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Anschreiber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181050" y="1122575"/>
            <a:ext cx="8600700" cy="23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Der Trainer muss :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○"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den Kapitän bezeichnen</a:t>
            </a: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(CAP)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○"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die Starting-Five bezeichnen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○"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das Matchblatt unterschreiben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9"/>
          <p:cNvSpPr/>
          <p:nvPr/>
        </p:nvSpPr>
        <p:spPr>
          <a:xfrm rot="897650">
            <a:off x="6177139" y="1806624"/>
            <a:ext cx="2484519" cy="2504674"/>
          </a:xfrm>
          <a:prstGeom prst="donut">
            <a:avLst>
              <a:gd fmla="val 390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Spätestens</a:t>
            </a:r>
            <a:endParaRPr sz="50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50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10 M</a:t>
            </a:r>
            <a:r>
              <a:rPr lang="fr" sz="30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in.</a:t>
            </a:r>
            <a:endParaRPr sz="30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vor Spielbeginn</a:t>
            </a:r>
            <a:endParaRPr b="1" sz="18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643775" y="3554675"/>
            <a:ext cx="53526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Zuerst muss der Trainer der Mannschaft A die Angaben machen.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5749100" y="1471725"/>
            <a:ext cx="3162300" cy="25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Nach der Unterschrift des Trainers werden die leeren Zeilen gestrichen.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Achtung : Die Felder für den Trainer-Assistenten werden noch nicht gestichen. 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450" y="172300"/>
            <a:ext cx="4922218" cy="4370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p20"/>
          <p:cNvCxnSpPr/>
          <p:nvPr/>
        </p:nvCxnSpPr>
        <p:spPr>
          <a:xfrm rot="5400000">
            <a:off x="4178975" y="1329075"/>
            <a:ext cx="457800" cy="53730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29" name="Google Shape;129;p20"/>
          <p:cNvCxnSpPr/>
          <p:nvPr/>
        </p:nvCxnSpPr>
        <p:spPr>
          <a:xfrm rot="5400000">
            <a:off x="3001512" y="1670532"/>
            <a:ext cx="457800" cy="53730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30" name="Google Shape;130;p20"/>
          <p:cNvCxnSpPr/>
          <p:nvPr/>
        </p:nvCxnSpPr>
        <p:spPr>
          <a:xfrm>
            <a:off x="2662999" y="3603957"/>
            <a:ext cx="457500" cy="53730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31" name="Google Shape;131;p20"/>
          <p:cNvCxnSpPr/>
          <p:nvPr/>
        </p:nvCxnSpPr>
        <p:spPr>
          <a:xfrm rot="5400000">
            <a:off x="4343100" y="2941175"/>
            <a:ext cx="457800" cy="53730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/>
        </p:nvSpPr>
        <p:spPr>
          <a:xfrm>
            <a:off x="348850" y="237550"/>
            <a:ext cx="68235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Anschreiber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181050" y="1810700"/>
            <a:ext cx="8840400" cy="26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Umkreisen der 10 Startspieler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Kennzeichnen, wenn ein Spieler eingewechselt wird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Time-Outs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1396525" y="905800"/>
            <a:ext cx="4971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Während dem Spiel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