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318" r:id="rId4"/>
    <p:sldId id="321" r:id="rId5"/>
    <p:sldId id="322" r:id="rId6"/>
    <p:sldId id="258" r:id="rId7"/>
    <p:sldId id="259" r:id="rId8"/>
    <p:sldId id="261" r:id="rId9"/>
    <p:sldId id="262" r:id="rId10"/>
    <p:sldId id="323" r:id="rId11"/>
    <p:sldId id="264" r:id="rId12"/>
    <p:sldId id="31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12" r:id="rId26"/>
    <p:sldId id="277" r:id="rId27"/>
    <p:sldId id="313" r:id="rId28"/>
    <p:sldId id="279" r:id="rId29"/>
    <p:sldId id="280" r:id="rId30"/>
    <p:sldId id="281" r:id="rId31"/>
    <p:sldId id="282" r:id="rId32"/>
    <p:sldId id="314" r:id="rId33"/>
    <p:sldId id="284" r:id="rId34"/>
    <p:sldId id="285" r:id="rId35"/>
    <p:sldId id="286" r:id="rId36"/>
    <p:sldId id="317" r:id="rId37"/>
    <p:sldId id="288" r:id="rId38"/>
    <p:sldId id="289" r:id="rId39"/>
    <p:sldId id="290" r:id="rId40"/>
    <p:sldId id="291" r:id="rId41"/>
    <p:sldId id="292" r:id="rId42"/>
    <p:sldId id="324" r:id="rId43"/>
    <p:sldId id="327" r:id="rId44"/>
    <p:sldId id="300" r:id="rId45"/>
    <p:sldId id="331" r:id="rId46"/>
    <p:sldId id="306" r:id="rId47"/>
  </p:sldIdLst>
  <p:sldSz cx="9144000" cy="5143500" type="screen16x9"/>
  <p:notesSz cx="6858000" cy="9144000"/>
  <p:embeddedFontLst>
    <p:embeddedFont>
      <p:font typeface="Bree Serif" panose="020B0604020202020204" charset="0"/>
      <p:regular r:id="rId49"/>
    </p:embeddedFont>
    <p:embeddedFont>
      <p:font typeface="Impact" panose="020B0806030902050204" pitchFamily="34" charset="0"/>
      <p:regular r:id="rId50"/>
    </p:embeddedFont>
    <p:embeddedFont>
      <p:font typeface="Montserrat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47d1c7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47d1c7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0b491100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0b491100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1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b491100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b491100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b491100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b491100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05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b491100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b491100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b491100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0b491100a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b491100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0b491100a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b491100a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b491100a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0b491100a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0b491100a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0b491100a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0b491100a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0b491100a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0b491100a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b49110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b49110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0b491100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0b491100a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b491100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0b491100a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0b491100a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0b491100a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0b491100a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0b491100a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b491100a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b491100a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0b491100a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0b491100a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05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0b491100a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0b491100a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0b491100a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0b491100a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038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0b491100a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0b491100a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0b491100a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0b491100a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b49110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b49110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63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0b491100a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0b491100a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0b491100a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0b491100a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0b491100a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0b491100a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336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0b491100a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0b491100a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0ebe294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0ebe294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0b491100a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0b491100a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0b491100a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0b491100a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302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0b491100a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0b491100a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0b491100a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0b491100a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0b491100a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0b491100a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b49110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b49110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9595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0b491100a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0b491100a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0b491100a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0b491100a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0b491100a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0b491100a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849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0b491100a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0b491100a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434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0b491100a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0b491100a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0b491100a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0b491100a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2689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0b491100a_0_1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0b491100a_0_1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b49110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b49110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06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0b491100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0b491100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b491100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0b491100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b491100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b491100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b491100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b491100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dm.probasket.ch/" TargetMode="External"/><Relationship Id="rId4" Type="http://schemas.openxmlformats.org/officeDocument/2006/relationships/hyperlink" Target="https://probasket.ch/d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.jpe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.jpe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2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.jpe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.jpe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2.jpe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237550"/>
            <a:ext cx="4971201" cy="13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9675" y="1921016"/>
            <a:ext cx="8275500" cy="25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KURS FÜR REGIONALE</a:t>
            </a:r>
            <a:endParaRPr sz="4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TISCHOFFIZIELLE</a:t>
            </a:r>
            <a:endParaRPr sz="4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Modul </a:t>
            </a:r>
            <a:r>
              <a:rPr lang="de-CH" sz="3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digitales </a:t>
            </a:r>
            <a:r>
              <a:rPr lang="fr" sz="3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Matchblatt </a:t>
            </a:r>
            <a:r>
              <a:rPr lang="de-CH" sz="300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Probasket</a:t>
            </a:r>
            <a:endParaRPr sz="3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Deutsch – Version </a:t>
            </a:r>
            <a:r>
              <a:rPr lang="de-CH" sz="2400" i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de-CH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br>
              <a:rPr lang="de-CH" sz="24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CH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Die Inhalte zum digitalen Matchblatt stammen von </a:t>
            </a:r>
            <a:r>
              <a:rPr lang="de-CH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Probasket</a:t>
            </a:r>
            <a:r>
              <a:rPr lang="de-CH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#weareswissbasketball  		</a:t>
            </a:r>
            <a:r>
              <a:rPr lang="de-CH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www.probasket.ch</a:t>
            </a:r>
            <a:r>
              <a:rPr lang="fr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" name="Bild 3" descr="Probasket_Logo_709%20x%20591_ohne%20Text">
            <a:extLst>
              <a:ext uri="{FF2B5EF4-FFF2-40B4-BE49-F238E27FC236}">
                <a16:creationId xmlns:a16="http://schemas.microsoft.com/office/drawing/2014/main" id="{4649B76F-868F-443F-96F8-EF82AE4B3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0" y="201813"/>
            <a:ext cx="1953768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A8D6952-A5DD-4510-813B-A8279909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0" y="1084407"/>
            <a:ext cx="5141799" cy="3331826"/>
          </a:xfrm>
          <a:prstGeom prst="rect">
            <a:avLst/>
          </a:prstGeom>
        </p:spPr>
      </p:pic>
      <p:sp>
        <p:nvSpPr>
          <p:cNvPr id="123" name="Google Shape;123;p2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749100" y="1471725"/>
            <a:ext cx="31623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 der Angabe des Kapitäns, den Bearbeitungsmodus verlassen.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20"/>
          <p:cNvCxnSpPr>
            <a:cxnSpLocks/>
          </p:cNvCxnSpPr>
          <p:nvPr/>
        </p:nvCxnSpPr>
        <p:spPr>
          <a:xfrm flipH="1" flipV="1">
            <a:off x="4478778" y="1910576"/>
            <a:ext cx="468351" cy="43118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9" name="Google Shape;129;p20"/>
          <p:cNvCxnSpPr/>
          <p:nvPr/>
        </p:nvCxnSpPr>
        <p:spPr>
          <a:xfrm rot="5400000">
            <a:off x="3440806" y="1081592"/>
            <a:ext cx="457800" cy="5373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1" name="Google Shape;131;p20"/>
          <p:cNvCxnSpPr/>
          <p:nvPr/>
        </p:nvCxnSpPr>
        <p:spPr>
          <a:xfrm rot="5400000">
            <a:off x="888250" y="3367625"/>
            <a:ext cx="457800" cy="5373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" name="Google Shape;129;p20">
            <a:extLst>
              <a:ext uri="{FF2B5EF4-FFF2-40B4-BE49-F238E27FC236}">
                <a16:creationId xmlns:a16="http://schemas.microsoft.com/office/drawing/2014/main" id="{C6B7D23B-B33F-4CE7-9B02-97F926D41910}"/>
              </a:ext>
            </a:extLst>
          </p:cNvPr>
          <p:cNvCxnSpPr/>
          <p:nvPr/>
        </p:nvCxnSpPr>
        <p:spPr>
          <a:xfrm rot="5400000">
            <a:off x="5093949" y="974175"/>
            <a:ext cx="457800" cy="5373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3FE9217C-1133-4815-88B3-B084A4E07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56E61C-EDEE-4F85-8926-26D429C4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58" y="1354200"/>
            <a:ext cx="3516352" cy="1380322"/>
          </a:xfrm>
          <a:prstGeom prst="rect">
            <a:avLst/>
          </a:prstGeom>
        </p:spPr>
      </p:pic>
      <p:sp>
        <p:nvSpPr>
          <p:cNvPr id="136" name="Google Shape;136;p2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81050" y="1810700"/>
            <a:ext cx="88404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Auf «Start Game» klicken: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>
              <a:lnSpc>
                <a:spcPct val="115000"/>
              </a:lnSpc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de-CH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Die Lizenzinformationen werden ausgeblendet. Die Spieler werden nach den Trikotnummern sortiert.</a:t>
            </a:r>
          </a:p>
        </p:txBody>
      </p:sp>
      <p:sp>
        <p:nvSpPr>
          <p:cNvPr id="140" name="Google Shape;140;p21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 des Spiels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9" name="Google Shape;128;p20">
            <a:extLst>
              <a:ext uri="{FF2B5EF4-FFF2-40B4-BE49-F238E27FC236}">
                <a16:creationId xmlns:a16="http://schemas.microsoft.com/office/drawing/2014/main" id="{193F794C-7DDD-4CDB-BF35-BF0D3BE00006}"/>
              </a:ext>
            </a:extLst>
          </p:cNvPr>
          <p:cNvCxnSpPr/>
          <p:nvPr/>
        </p:nvCxnSpPr>
        <p:spPr>
          <a:xfrm rot="5400000">
            <a:off x="6756984" y="1778355"/>
            <a:ext cx="457800" cy="5373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" name="Bild 3" descr="Probasket_Logo_709%20x%20591_ohne%20Text">
            <a:extLst>
              <a:ext uri="{FF2B5EF4-FFF2-40B4-BE49-F238E27FC236}">
                <a16:creationId xmlns:a16="http://schemas.microsoft.com/office/drawing/2014/main" id="{B5B15D8C-B0B8-4F7E-9045-A6A6DEDC8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81050" y="1810700"/>
            <a:ext cx="88404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Bild 3" descr="Probasket_Logo_709%20x%20591_ohne%20Text">
            <a:extLst>
              <a:ext uri="{FF2B5EF4-FFF2-40B4-BE49-F238E27FC236}">
                <a16:creationId xmlns:a16="http://schemas.microsoft.com/office/drawing/2014/main" id="{2338C215-E17E-4ED4-AACD-0F37AAEBF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4FAE40-D812-4F97-B604-CA6E53A7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3" y="1187575"/>
            <a:ext cx="6096465" cy="3237799"/>
          </a:xfrm>
          <a:prstGeom prst="rect">
            <a:avLst/>
          </a:prstGeom>
        </p:spPr>
      </p:pic>
      <p:sp>
        <p:nvSpPr>
          <p:cNvPr id="147" name="Google Shape;147;p2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51" name="Google Shape;151;p22"/>
          <p:cNvCxnSpPr/>
          <p:nvPr/>
        </p:nvCxnSpPr>
        <p:spPr>
          <a:xfrm rot="-9899323">
            <a:off x="487300" y="1983756"/>
            <a:ext cx="457513" cy="537923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2" name="Google Shape;152;p22"/>
          <p:cNvCxnSpPr>
            <a:cxnSpLocks/>
          </p:cNvCxnSpPr>
          <p:nvPr/>
        </p:nvCxnSpPr>
        <p:spPr>
          <a:xfrm>
            <a:off x="2810107" y="3227940"/>
            <a:ext cx="451786" cy="398318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0" name="Bild 3" descr="Probasket_Logo_709%20x%20591_ohne%20Text">
            <a:extLst>
              <a:ext uri="{FF2B5EF4-FFF2-40B4-BE49-F238E27FC236}">
                <a16:creationId xmlns:a16="http://schemas.microsoft.com/office/drawing/2014/main" id="{4D2AF8D1-FC4F-4F49-95A2-B142787A0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81050" y="1810700"/>
            <a:ext cx="88314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181050" y="2713100"/>
            <a:ext cx="86007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" name="Bild 3" descr="Probasket_Logo_709%20x%20591_ohne%20Text">
            <a:extLst>
              <a:ext uri="{FF2B5EF4-FFF2-40B4-BE49-F238E27FC236}">
                <a16:creationId xmlns:a16="http://schemas.microsoft.com/office/drawing/2014/main" id="{44578AA2-405C-4E73-A3FC-D2D91A113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5344800" y="137425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1 Punkt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5344800" y="197810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2 Punkten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5344800" y="2602950"/>
            <a:ext cx="3694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Korberfolg mit 3 Punkten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351825" y="3235525"/>
            <a:ext cx="37323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 annuliert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125" y="652200"/>
            <a:ext cx="2354974" cy="33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125" y="652200"/>
            <a:ext cx="2354975" cy="33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600" y="602650"/>
            <a:ext cx="4958020" cy="34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600" y="593234"/>
            <a:ext cx="4958026" cy="342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028151C7-7FB5-4D94-9725-4E472A031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C55BCC-D17F-423D-B3C3-7657FA8E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" y="1007756"/>
            <a:ext cx="8549268" cy="3506237"/>
          </a:xfrm>
          <a:prstGeom prst="rect">
            <a:avLst/>
          </a:prstGeom>
        </p:spPr>
      </p:pic>
      <p:sp>
        <p:nvSpPr>
          <p:cNvPr id="183" name="Google Shape;183;p2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2396836" y="1835727"/>
            <a:ext cx="4281054" cy="165088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02EE08EC-A127-4813-AA0A-390EFB549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3BA1603-9859-4817-BA04-9DF68CC8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" y="3646553"/>
            <a:ext cx="2236176" cy="6191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109572D-61BF-4E6C-9AD8-50B276F8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6" y="2201794"/>
            <a:ext cx="2315973" cy="6726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1C93B7-C9DA-4A8A-9707-CE2C06DD7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" y="1068231"/>
            <a:ext cx="2207510" cy="670775"/>
          </a:xfrm>
          <a:prstGeom prst="rect">
            <a:avLst/>
          </a:prstGeom>
        </p:spPr>
      </p:pic>
      <p:sp>
        <p:nvSpPr>
          <p:cNvPr id="194" name="Google Shape;194;p26"/>
          <p:cNvSpPr txBox="1"/>
          <p:nvPr/>
        </p:nvSpPr>
        <p:spPr>
          <a:xfrm>
            <a:off x="2328175" y="855500"/>
            <a:ext cx="63888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Korberfolg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Auf Anzahl Punkte und dann auf Spieler klicken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5;p26">
            <a:extLst>
              <a:ext uri="{FF2B5EF4-FFF2-40B4-BE49-F238E27FC236}">
                <a16:creationId xmlns:a16="http://schemas.microsoft.com/office/drawing/2014/main" id="{99BC4BD4-4D70-4B71-A270-0099B82DC99C}"/>
              </a:ext>
            </a:extLst>
          </p:cNvPr>
          <p:cNvSpPr txBox="1"/>
          <p:nvPr/>
        </p:nvSpPr>
        <p:spPr>
          <a:xfrm>
            <a:off x="2351497" y="1775607"/>
            <a:ext cx="6801900" cy="5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oder</a:t>
            </a:r>
            <a:endParaRPr lang="fr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ACD56A-F5C1-4393-B953-0E68BA4A0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0" y="1068230"/>
            <a:ext cx="2301522" cy="672615"/>
          </a:xfrm>
          <a:prstGeom prst="rect">
            <a:avLst/>
          </a:prstGeom>
        </p:spPr>
      </p:pic>
      <p:sp>
        <p:nvSpPr>
          <p:cNvPr id="192" name="Google Shape;192;p2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2264148" y="2348898"/>
            <a:ext cx="6801900" cy="72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Auf Spieler und dann auf Anzahl Punkte klicken</a:t>
            </a:r>
          </a:p>
        </p:txBody>
      </p:sp>
      <p:sp>
        <p:nvSpPr>
          <p:cNvPr id="196" name="Google Shape;196;p26"/>
          <p:cNvSpPr txBox="1"/>
          <p:nvPr/>
        </p:nvSpPr>
        <p:spPr>
          <a:xfrm>
            <a:off x="2273425" y="3454625"/>
            <a:ext cx="64983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Korrektur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Spielernummer löschen und Resultat korrigieren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342CA6FD-D964-4E6F-9C3C-047D064B2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4EAC2F-73A4-4749-A05F-C2F859979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6" y="2220978"/>
            <a:ext cx="2339295" cy="649376"/>
          </a:xfrm>
          <a:prstGeom prst="rect">
            <a:avLst/>
          </a:prstGeom>
        </p:spPr>
      </p:pic>
      <p:cxnSp>
        <p:nvCxnSpPr>
          <p:cNvPr id="20" name="Google Shape;151;p22">
            <a:extLst>
              <a:ext uri="{FF2B5EF4-FFF2-40B4-BE49-F238E27FC236}">
                <a16:creationId xmlns:a16="http://schemas.microsoft.com/office/drawing/2014/main" id="{3E55DDEA-F916-4923-BC8E-3F200C0134D1}"/>
              </a:ext>
            </a:extLst>
          </p:cNvPr>
          <p:cNvCxnSpPr>
            <a:cxnSpLocks/>
          </p:cNvCxnSpPr>
          <p:nvPr/>
        </p:nvCxnSpPr>
        <p:spPr>
          <a:xfrm>
            <a:off x="568036" y="2180502"/>
            <a:ext cx="213994" cy="60454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" name="Google Shape;151;p22">
            <a:extLst>
              <a:ext uri="{FF2B5EF4-FFF2-40B4-BE49-F238E27FC236}">
                <a16:creationId xmlns:a16="http://schemas.microsoft.com/office/drawing/2014/main" id="{5F08E3A3-8572-41F2-AFDD-8BEE8E38340A}"/>
              </a:ext>
            </a:extLst>
          </p:cNvPr>
          <p:cNvCxnSpPr>
            <a:cxnSpLocks/>
          </p:cNvCxnSpPr>
          <p:nvPr/>
        </p:nvCxnSpPr>
        <p:spPr>
          <a:xfrm>
            <a:off x="1551722" y="1160094"/>
            <a:ext cx="496385" cy="43399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151;p22">
            <a:extLst>
              <a:ext uri="{FF2B5EF4-FFF2-40B4-BE49-F238E27FC236}">
                <a16:creationId xmlns:a16="http://schemas.microsoft.com/office/drawing/2014/main" id="{F5271AFF-D7AE-4685-A11F-A53C48AA8AB5}"/>
              </a:ext>
            </a:extLst>
          </p:cNvPr>
          <p:cNvCxnSpPr>
            <a:cxnSpLocks/>
          </p:cNvCxnSpPr>
          <p:nvPr/>
        </p:nvCxnSpPr>
        <p:spPr>
          <a:xfrm>
            <a:off x="816378" y="1033043"/>
            <a:ext cx="121542" cy="51504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" name="Google Shape;151;p22">
            <a:extLst>
              <a:ext uri="{FF2B5EF4-FFF2-40B4-BE49-F238E27FC236}">
                <a16:creationId xmlns:a16="http://schemas.microsoft.com/office/drawing/2014/main" id="{F0B6EF2A-62CA-4A92-93E8-DEFDD10F3C2C}"/>
              </a:ext>
            </a:extLst>
          </p:cNvPr>
          <p:cNvCxnSpPr>
            <a:cxnSpLocks/>
          </p:cNvCxnSpPr>
          <p:nvPr/>
        </p:nvCxnSpPr>
        <p:spPr>
          <a:xfrm>
            <a:off x="1695992" y="2216167"/>
            <a:ext cx="422546" cy="41560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3" name="Google Shape;151;p22">
            <a:extLst>
              <a:ext uri="{FF2B5EF4-FFF2-40B4-BE49-F238E27FC236}">
                <a16:creationId xmlns:a16="http://schemas.microsoft.com/office/drawing/2014/main" id="{EFA348CA-3DDB-4F2D-8A18-BA8172589805}"/>
              </a:ext>
            </a:extLst>
          </p:cNvPr>
          <p:cNvCxnSpPr>
            <a:cxnSpLocks/>
          </p:cNvCxnSpPr>
          <p:nvPr/>
        </p:nvCxnSpPr>
        <p:spPr>
          <a:xfrm>
            <a:off x="1588995" y="3351570"/>
            <a:ext cx="213994" cy="60454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5" grpId="0"/>
      <p:bldP spid="1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81050" y="1810700"/>
            <a:ext cx="88851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81050" y="3085182"/>
            <a:ext cx="86007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Spielerfouls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Mannschaftsfouls (automatisch)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" name="Bild 3" descr="Probasket_Logo_709%20x%20591_ohne%20Text">
            <a:extLst>
              <a:ext uri="{FF2B5EF4-FFF2-40B4-BE49-F238E27FC236}">
                <a16:creationId xmlns:a16="http://schemas.microsoft.com/office/drawing/2014/main" id="{5D965D22-9936-4CF3-ACBD-34A0849CB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855050" y="905800"/>
            <a:ext cx="7780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855050" y="1515400"/>
            <a:ext cx="7152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ohne Freiwürfe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701" y="2128054"/>
            <a:ext cx="1709175" cy="242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623" y="2128063"/>
            <a:ext cx="3523427" cy="2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3526" y="2126124"/>
            <a:ext cx="1709175" cy="243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A3D81F20-96C8-4481-811F-398E45260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1050" y="1198775"/>
            <a:ext cx="86007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Speichern/laden des digitalen Matchblattes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Notebook: </a:t>
            </a: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https://probasket.ch/dm</a:t>
            </a: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CH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de-CH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Zip-Datei herunterladen)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Notebook oder Tablet: </a:t>
            </a:r>
            <a:r>
              <a:rPr lang="de-AT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https://dm.probasket.ch/</a:t>
            </a:r>
            <a:br>
              <a:rPr lang="de-AT" altLang="de-DE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lang="de-AT" altLang="de-DE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(Benutzername: </a:t>
            </a:r>
            <a:r>
              <a:rPr lang="de-AT" altLang="de-DE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basketplan</a:t>
            </a:r>
            <a:r>
              <a:rPr lang="de-AT" altLang="de-DE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/ Passwort: </a:t>
            </a:r>
            <a:r>
              <a:rPr lang="de-AT" altLang="de-DE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probasket</a:t>
            </a:r>
            <a:r>
              <a:rPr lang="de-AT" altLang="de-DE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)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AT" altLang="de-DE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Browser: </a:t>
            </a:r>
            <a:r>
              <a:rPr lang="de-AT" altLang="de-DE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Nur Firefox </a:t>
            </a:r>
            <a:r>
              <a:rPr lang="de-AT" altLang="de-DE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verwenden</a:t>
            </a:r>
            <a:endParaRPr lang="de-CH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07C895F3-2BA2-4C8A-853A-DEB8E9896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855050" y="905800"/>
            <a:ext cx="7690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855050" y="1515400"/>
            <a:ext cx="7932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mit zwei Freiwürfen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624" y="2116623"/>
            <a:ext cx="3523425" cy="244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5699" y="2122298"/>
            <a:ext cx="1709175" cy="243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725" y="2129988"/>
            <a:ext cx="1709175" cy="242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067CFCE9-5163-4C3E-A600-CF7FE71EC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855050" y="905800"/>
            <a:ext cx="7717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Vorgehen zum Eintragen eines Fouls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855050" y="1515400"/>
            <a:ext cx="821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Beispiel : persönliches Foul mit erfolgreichem Korbwurf und einem Freiwurf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99" y="2116452"/>
            <a:ext cx="1709175" cy="244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637" y="2116450"/>
            <a:ext cx="3541994" cy="24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099" y="2118396"/>
            <a:ext cx="1709175" cy="243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0250" y="2128053"/>
            <a:ext cx="1709175" cy="242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DB5735C6-E303-4BE7-B479-62A72D0227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251475" y="193000"/>
            <a:ext cx="3711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Spielernummern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6106050" y="17710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00 und 0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5" y="1158339"/>
            <a:ext cx="4706325" cy="324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6106050" y="23044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bis 5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435" y="1150275"/>
            <a:ext cx="2290215" cy="3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/>
          <p:nvPr/>
        </p:nvSpPr>
        <p:spPr>
          <a:xfrm>
            <a:off x="6106050" y="28283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bis 10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6100" y="1153184"/>
            <a:ext cx="2290225" cy="324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6106050" y="33125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 bis 15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3150" y="1158339"/>
            <a:ext cx="2290225" cy="324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3" descr="Probasket_Logo_709%20x%20591_ohne%20Text">
            <a:extLst>
              <a:ext uri="{FF2B5EF4-FFF2-40B4-BE49-F238E27FC236}">
                <a16:creationId xmlns:a16="http://schemas.microsoft.com/office/drawing/2014/main" id="{3DA75193-9243-487A-93AB-05B37CFBC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251475" y="193000"/>
            <a:ext cx="3711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Spielernummern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6106050" y="12376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5" y="1158350"/>
            <a:ext cx="4681795" cy="322601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/>
        </p:nvSpPr>
        <p:spPr>
          <a:xfrm>
            <a:off x="6106050" y="17092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275" y="1161878"/>
            <a:ext cx="4681799" cy="32224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/>
        </p:nvSpPr>
        <p:spPr>
          <a:xfrm>
            <a:off x="6106050" y="22132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275" y="1161875"/>
            <a:ext cx="4647441" cy="32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/>
        </p:nvSpPr>
        <p:spPr>
          <a:xfrm>
            <a:off x="6106050" y="272415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62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75" y="1165377"/>
            <a:ext cx="4647450" cy="321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6106050" y="32231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78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275" y="1172752"/>
            <a:ext cx="4647450" cy="320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6106050" y="3699300"/>
            <a:ext cx="28569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99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275" y="1193487"/>
            <a:ext cx="4647450" cy="32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 3" descr="Probasket_Logo_709%20x%20591_ohne%20Text">
            <a:extLst>
              <a:ext uri="{FF2B5EF4-FFF2-40B4-BE49-F238E27FC236}">
                <a16:creationId xmlns:a16="http://schemas.microsoft.com/office/drawing/2014/main" id="{4B3FE2BA-937C-42A4-A486-B5E6CE086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601E97-81DA-435C-BAF5-EF83D098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5" y="3190017"/>
            <a:ext cx="1555712" cy="11838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2E1EF8C-881C-46A4-A1C4-BB45679EB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25" y="977174"/>
            <a:ext cx="3249300" cy="2058125"/>
          </a:xfrm>
          <a:prstGeom prst="rect">
            <a:avLst/>
          </a:prstGeom>
        </p:spPr>
      </p:pic>
      <p:sp>
        <p:nvSpPr>
          <p:cNvPr id="293" name="Google Shape;293;p3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4803101" y="1191827"/>
            <a:ext cx="32493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Prinzip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2070203" y="3082886"/>
            <a:ext cx="4044837" cy="13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Korrektur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Zuerst auf das Foul und dann in der Auswahl auf das « - » oder das richtige Foul klicken.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301" name="Google Shape;301;p33"/>
          <p:cNvCxnSpPr>
            <a:cxnSpLocks/>
          </p:cNvCxnSpPr>
          <p:nvPr/>
        </p:nvCxnSpPr>
        <p:spPr>
          <a:xfrm>
            <a:off x="173240" y="3203860"/>
            <a:ext cx="394370" cy="265627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2" name="Google Shape;302;p33"/>
          <p:cNvCxnSpPr>
            <a:cxnSpLocks/>
          </p:cNvCxnSpPr>
          <p:nvPr/>
        </p:nvCxnSpPr>
        <p:spPr>
          <a:xfrm flipH="1">
            <a:off x="588712" y="782956"/>
            <a:ext cx="203801" cy="70013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B68A7D10-439A-4B79-B190-1269F10E6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6;p33">
            <a:extLst>
              <a:ext uri="{FF2B5EF4-FFF2-40B4-BE49-F238E27FC236}">
                <a16:creationId xmlns:a16="http://schemas.microsoft.com/office/drawing/2014/main" id="{C4B987FF-45D7-45D1-824C-27DBB6852822}"/>
              </a:ext>
            </a:extLst>
          </p:cNvPr>
          <p:cNvSpPr txBox="1"/>
          <p:nvPr/>
        </p:nvSpPr>
        <p:spPr>
          <a:xfrm>
            <a:off x="4790464" y="1692388"/>
            <a:ext cx="4044837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Auf das « - » beim Spieler klicken. Es öffnet sich eine Auswahl.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Google Shape;301;p33">
            <a:extLst>
              <a:ext uri="{FF2B5EF4-FFF2-40B4-BE49-F238E27FC236}">
                <a16:creationId xmlns:a16="http://schemas.microsoft.com/office/drawing/2014/main" id="{CA5C89F7-3F1D-4300-AD99-6729BC90D401}"/>
              </a:ext>
            </a:extLst>
          </p:cNvPr>
          <p:cNvCxnSpPr>
            <a:cxnSpLocks/>
          </p:cNvCxnSpPr>
          <p:nvPr/>
        </p:nvCxnSpPr>
        <p:spPr>
          <a:xfrm flipH="1" flipV="1">
            <a:off x="588712" y="3696072"/>
            <a:ext cx="597322" cy="8584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" name="Google Shape;297;p33">
            <a:extLst>
              <a:ext uri="{FF2B5EF4-FFF2-40B4-BE49-F238E27FC236}">
                <a16:creationId xmlns:a16="http://schemas.microsoft.com/office/drawing/2014/main" id="{CC17E392-DADB-4CE6-A78E-F0C96346BDB7}"/>
              </a:ext>
            </a:extLst>
          </p:cNvPr>
          <p:cNvSpPr txBox="1"/>
          <p:nvPr/>
        </p:nvSpPr>
        <p:spPr>
          <a:xfrm>
            <a:off x="6371064" y="2885316"/>
            <a:ext cx="2608060" cy="13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Auch wenn 6 Fouls eingetragen werden können, ist der Spieler nach dem fünften Foul draussen.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  <p:bldP spid="14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5713650" y="1284750"/>
            <a:ext cx="32493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Persönliches Foul eines Spielers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5713650" y="1898728"/>
            <a:ext cx="3249300" cy="129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sz="9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9" name="Google Shape;2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75" y="846550"/>
            <a:ext cx="5307047" cy="36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B68A7D10-439A-4B79-B190-1269F10E6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ECAFCA-14D0-4AB4-9172-9E61FE67E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926" y="1147760"/>
            <a:ext cx="1155742" cy="2144101"/>
          </a:xfrm>
          <a:prstGeom prst="rect">
            <a:avLst/>
          </a:prstGeom>
        </p:spPr>
      </p:pic>
      <p:cxnSp>
        <p:nvCxnSpPr>
          <p:cNvPr id="302" name="Google Shape;302;p33"/>
          <p:cNvCxnSpPr/>
          <p:nvPr/>
        </p:nvCxnSpPr>
        <p:spPr>
          <a:xfrm rot="9899323">
            <a:off x="2311266" y="2219128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" name="Google Shape;296;p33">
            <a:extLst>
              <a:ext uri="{FF2B5EF4-FFF2-40B4-BE49-F238E27FC236}">
                <a16:creationId xmlns:a16="http://schemas.microsoft.com/office/drawing/2014/main" id="{7259B054-4A3D-4948-BFF0-80C510D539F5}"/>
              </a:ext>
            </a:extLst>
          </p:cNvPr>
          <p:cNvSpPr txBox="1"/>
          <p:nvPr/>
        </p:nvSpPr>
        <p:spPr>
          <a:xfrm>
            <a:off x="5680231" y="3434738"/>
            <a:ext cx="32493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Mannschaftsfouls werden automatisch eingetragen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576A58-D785-40D7-B1A8-EE57BF299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20" y="1589635"/>
            <a:ext cx="3346179" cy="1964230"/>
          </a:xfrm>
          <a:prstGeom prst="rect">
            <a:avLst/>
          </a:prstGeom>
        </p:spPr>
      </p:pic>
      <p:cxnSp>
        <p:nvCxnSpPr>
          <p:cNvPr id="17" name="Google Shape;302;p33">
            <a:extLst>
              <a:ext uri="{FF2B5EF4-FFF2-40B4-BE49-F238E27FC236}">
                <a16:creationId xmlns:a16="http://schemas.microsoft.com/office/drawing/2014/main" id="{638EE83A-D3CA-4A1D-B3F7-794D53C82FDC}"/>
              </a:ext>
            </a:extLst>
          </p:cNvPr>
          <p:cNvCxnSpPr/>
          <p:nvPr/>
        </p:nvCxnSpPr>
        <p:spPr>
          <a:xfrm rot="9899323">
            <a:off x="2997151" y="1900413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899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75" y="842592"/>
            <a:ext cx="5307049" cy="366258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Persönliches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mit Freiwürfen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sz="9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E72AEB68-01D4-4266-AD74-FCB70D870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BC5887-A251-4064-A7B2-70B1EC28E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137" y="1284750"/>
            <a:ext cx="768030" cy="2124192"/>
          </a:xfrm>
          <a:prstGeom prst="rect">
            <a:avLst/>
          </a:prstGeom>
        </p:spPr>
      </p:pic>
      <p:cxnSp>
        <p:nvCxnSpPr>
          <p:cNvPr id="316" name="Google Shape;316;p34"/>
          <p:cNvCxnSpPr/>
          <p:nvPr/>
        </p:nvCxnSpPr>
        <p:spPr>
          <a:xfrm rot="9899323">
            <a:off x="2602119" y="2615218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Unsportliches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63" y="842600"/>
            <a:ext cx="2560910" cy="36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86CA2AEE-0669-4910-B818-16393E87B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C71BF0-2BB5-4395-A410-350F0146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478" y="891100"/>
            <a:ext cx="732507" cy="3169502"/>
          </a:xfrm>
          <a:prstGeom prst="rect">
            <a:avLst/>
          </a:prstGeom>
        </p:spPr>
      </p:pic>
      <p:cxnSp>
        <p:nvCxnSpPr>
          <p:cNvPr id="329" name="Google Shape;329;p35"/>
          <p:cNvCxnSpPr>
            <a:cxnSpLocks/>
          </p:cNvCxnSpPr>
          <p:nvPr/>
        </p:nvCxnSpPr>
        <p:spPr>
          <a:xfrm flipH="1" flipV="1">
            <a:off x="2507987" y="3582356"/>
            <a:ext cx="469996" cy="45847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9680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1E150D48-2579-496E-91FB-CC59B741D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A18796-2B4E-4337-A897-158CE90C3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534" y="1051761"/>
            <a:ext cx="600690" cy="2805578"/>
          </a:xfrm>
          <a:prstGeom prst="rect">
            <a:avLst/>
          </a:prstGeom>
        </p:spPr>
      </p:pic>
      <p:cxnSp>
        <p:nvCxnSpPr>
          <p:cNvPr id="344" name="Google Shape;344;p36"/>
          <p:cNvCxnSpPr/>
          <p:nvPr/>
        </p:nvCxnSpPr>
        <p:spPr>
          <a:xfrm rot="9899323">
            <a:off x="2852898" y="3047086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 Foul des Trainers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(Verhalten)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7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22A4278A-2B5F-4DD1-97B7-D6150411F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BFF1532-E13B-4769-96EA-A94CDA4E1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46" y="2217149"/>
            <a:ext cx="4835767" cy="870322"/>
          </a:xfrm>
          <a:prstGeom prst="rect">
            <a:avLst/>
          </a:prstGeom>
        </p:spPr>
      </p:pic>
      <p:cxnSp>
        <p:nvCxnSpPr>
          <p:cNvPr id="358" name="Google Shape;358;p37"/>
          <p:cNvCxnSpPr/>
          <p:nvPr/>
        </p:nvCxnSpPr>
        <p:spPr>
          <a:xfrm rot="9899323">
            <a:off x="4663455" y="2621834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18981" y="1661472"/>
            <a:ext cx="5843969" cy="263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Internetverbindung in der Halle: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Matchblatt öffnen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Spielnummer eingeben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Daten laden</a:t>
            </a:r>
          </a:p>
        </p:txBody>
      </p:sp>
      <p:sp>
        <p:nvSpPr>
          <p:cNvPr id="66" name="Google Shape;66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07C895F3-2BA2-4C8A-853A-DEB8E9896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8118712A-8E00-4CFB-B836-A65EC777AC81}"/>
              </a:ext>
            </a:extLst>
          </p:cNvPr>
          <p:cNvSpPr txBox="1"/>
          <p:nvPr/>
        </p:nvSpPr>
        <p:spPr>
          <a:xfrm>
            <a:off x="271650" y="846550"/>
            <a:ext cx="8600700" cy="9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Spielvorbereitung </a:t>
            </a: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(mit Notebook oder Tablet)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63B0D30-47C2-4D7E-A4CA-8A922F01D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50" y="1939693"/>
            <a:ext cx="2197754" cy="858170"/>
          </a:xfrm>
          <a:prstGeom prst="rect">
            <a:avLst/>
          </a:prstGeom>
        </p:spPr>
      </p:pic>
      <p:cxnSp>
        <p:nvCxnSpPr>
          <p:cNvPr id="17" name="Google Shape;129;p20">
            <a:extLst>
              <a:ext uri="{FF2B5EF4-FFF2-40B4-BE49-F238E27FC236}">
                <a16:creationId xmlns:a16="http://schemas.microsoft.com/office/drawing/2014/main" id="{7925ABCB-3E6A-41FD-917E-A0BA636D22C8}"/>
              </a:ext>
            </a:extLst>
          </p:cNvPr>
          <p:cNvCxnSpPr>
            <a:cxnSpLocks/>
          </p:cNvCxnSpPr>
          <p:nvPr/>
        </p:nvCxnSpPr>
        <p:spPr>
          <a:xfrm flipV="1">
            <a:off x="1043651" y="2219197"/>
            <a:ext cx="404076" cy="57866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129;p20">
            <a:extLst>
              <a:ext uri="{FF2B5EF4-FFF2-40B4-BE49-F238E27FC236}">
                <a16:creationId xmlns:a16="http://schemas.microsoft.com/office/drawing/2014/main" id="{4E45F5D1-4571-4D39-BDC4-CE077D5BA3A7}"/>
              </a:ext>
            </a:extLst>
          </p:cNvPr>
          <p:cNvCxnSpPr>
            <a:cxnSpLocks/>
          </p:cNvCxnSpPr>
          <p:nvPr/>
        </p:nvCxnSpPr>
        <p:spPr>
          <a:xfrm flipH="1" flipV="1">
            <a:off x="2417783" y="2235829"/>
            <a:ext cx="572573" cy="39712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581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5143500" y="1284750"/>
            <a:ext cx="3819600" cy="22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Technisches Foul einer Person auf der Mannschaftsbank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oder Verfahrensmangel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(36.3.2)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5428650" y="3214875"/>
            <a:ext cx="3249300" cy="1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42"/>
            <a:ext cx="2560900" cy="36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BA09D7F6-6775-4D71-A44A-939BBB9BC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681879-06FA-42A1-B268-C9D2EA287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78" y="2163143"/>
            <a:ext cx="4720327" cy="978334"/>
          </a:xfrm>
          <a:prstGeom prst="rect">
            <a:avLst/>
          </a:prstGeom>
        </p:spPr>
      </p:pic>
      <p:cxnSp>
        <p:nvCxnSpPr>
          <p:cNvPr id="372" name="Google Shape;372;p38"/>
          <p:cNvCxnSpPr/>
          <p:nvPr/>
        </p:nvCxnSpPr>
        <p:spPr>
          <a:xfrm rot="9899323">
            <a:off x="4640107" y="2716115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5713650" y="1284750"/>
            <a:ext cx="3249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eines Spielers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5713650" y="24545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1 - 2 - 3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3" name="Google Shape;3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D582BA00-352B-46D1-AEFB-393E366D1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D258E45-B520-4FF2-BCFA-F2B32ADD6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271" y="821058"/>
            <a:ext cx="528986" cy="3248722"/>
          </a:xfrm>
          <a:prstGeom prst="rect">
            <a:avLst/>
          </a:prstGeom>
        </p:spPr>
      </p:pic>
      <p:cxnSp>
        <p:nvCxnSpPr>
          <p:cNvPr id="385" name="Google Shape;385;p39"/>
          <p:cNvCxnSpPr/>
          <p:nvPr/>
        </p:nvCxnSpPr>
        <p:spPr>
          <a:xfrm rot="9899323">
            <a:off x="3033613" y="3735094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5358925" y="1284750"/>
            <a:ext cx="36039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 auf der Mannschaftsbank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5536225" y="250270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97" name="Google Shape;3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3" descr="Probasket_Logo_709%20x%20591_ohne%20Text">
            <a:extLst>
              <a:ext uri="{FF2B5EF4-FFF2-40B4-BE49-F238E27FC236}">
                <a16:creationId xmlns:a16="http://schemas.microsoft.com/office/drawing/2014/main" id="{1DE0D1BE-BC0B-42A0-8466-23ADCE67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F39686-6C60-4505-93E4-AD4894392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69" y="891100"/>
            <a:ext cx="670772" cy="3330115"/>
          </a:xfrm>
          <a:prstGeom prst="rect">
            <a:avLst/>
          </a:prstGeom>
        </p:spPr>
      </p:pic>
      <p:cxnSp>
        <p:nvCxnSpPr>
          <p:cNvPr id="400" name="Google Shape;400;p40"/>
          <p:cNvCxnSpPr/>
          <p:nvPr/>
        </p:nvCxnSpPr>
        <p:spPr>
          <a:xfrm rot="8999375">
            <a:off x="770343" y="3742053"/>
            <a:ext cx="457656" cy="53736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30497557-2577-4C2E-B373-753695B65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704" y="937750"/>
            <a:ext cx="3603900" cy="3081840"/>
          </a:xfrm>
          <a:prstGeom prst="rect">
            <a:avLst/>
          </a:prstGeom>
        </p:spPr>
      </p:pic>
      <p:cxnSp>
        <p:nvCxnSpPr>
          <p:cNvPr id="401" name="Google Shape;401;p40"/>
          <p:cNvCxnSpPr/>
          <p:nvPr/>
        </p:nvCxnSpPr>
        <p:spPr>
          <a:xfrm rot="-900677">
            <a:off x="3741982" y="3199545"/>
            <a:ext cx="457513" cy="53771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99" name="Google Shape;399;p40"/>
          <p:cNvCxnSpPr/>
          <p:nvPr/>
        </p:nvCxnSpPr>
        <p:spPr>
          <a:xfrm rot="9899323">
            <a:off x="1706289" y="1334833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9369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1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5156875" y="1023350"/>
            <a:ext cx="3882300" cy="2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Person, welche die Bank während einer Auseinandersetzung auf dem Feld verlässt aber nicht aktiv an der Auseinandersetzung teilnimmt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41"/>
          <p:cNvSpPr txBox="1"/>
          <p:nvPr/>
        </p:nvSpPr>
        <p:spPr>
          <a:xfrm>
            <a:off x="5586000" y="2911750"/>
            <a:ext cx="32493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lang="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AA97C439-9701-4F51-9868-80BECF38E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768EC31-9742-420E-B0E9-362164C7F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03" y="1095475"/>
            <a:ext cx="4255021" cy="3346937"/>
          </a:xfrm>
          <a:prstGeom prst="rect">
            <a:avLst/>
          </a:prstGeom>
        </p:spPr>
      </p:pic>
      <p:cxnSp>
        <p:nvCxnSpPr>
          <p:cNvPr id="414" name="Google Shape;414;p41"/>
          <p:cNvCxnSpPr/>
          <p:nvPr/>
        </p:nvCxnSpPr>
        <p:spPr>
          <a:xfrm rot="900677">
            <a:off x="581478" y="987570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5" name="Google Shape;415;p41"/>
          <p:cNvCxnSpPr/>
          <p:nvPr/>
        </p:nvCxnSpPr>
        <p:spPr>
          <a:xfrm rot="10800000">
            <a:off x="1759756" y="2231643"/>
            <a:ext cx="457500" cy="5373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6" name="Google Shape;416;p41"/>
          <p:cNvCxnSpPr/>
          <p:nvPr/>
        </p:nvCxnSpPr>
        <p:spPr>
          <a:xfrm rot="-900677">
            <a:off x="2616337" y="3556278"/>
            <a:ext cx="457513" cy="53771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17" name="Google Shape;417;p41"/>
          <p:cNvCxnSpPr>
            <a:cxnSpLocks/>
          </p:cNvCxnSpPr>
          <p:nvPr/>
        </p:nvCxnSpPr>
        <p:spPr>
          <a:xfrm>
            <a:off x="414566" y="2045420"/>
            <a:ext cx="135388" cy="60689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5292450" y="1023350"/>
            <a:ext cx="3632100" cy="2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Disqualifizierendes Foul einer Person, welche die Bank während einer Auseinandersetzung auf dem Feld verlässt und aktiv an der Auseinandersetzung teilnimmt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5136450" y="2911750"/>
            <a:ext cx="39441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+ </a:t>
            </a:r>
            <a:r>
              <a:rPr lang="fr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8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8" name="Google Shape;4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75" y="821058"/>
            <a:ext cx="2560900" cy="3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6D0305-0B86-404F-B3C0-E42F66446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50" y="1284101"/>
            <a:ext cx="4737259" cy="2925237"/>
          </a:xfrm>
          <a:prstGeom prst="rect">
            <a:avLst/>
          </a:prstGeom>
        </p:spPr>
      </p:pic>
      <p:cxnSp>
        <p:nvCxnSpPr>
          <p:cNvPr id="430" name="Google Shape;430;p42"/>
          <p:cNvCxnSpPr/>
          <p:nvPr/>
        </p:nvCxnSpPr>
        <p:spPr>
          <a:xfrm rot="900677">
            <a:off x="553773" y="1196843"/>
            <a:ext cx="457513" cy="53726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1" name="Google Shape;431;p42"/>
          <p:cNvCxnSpPr/>
          <p:nvPr/>
        </p:nvCxnSpPr>
        <p:spPr>
          <a:xfrm rot="3599375">
            <a:off x="1167249" y="1196719"/>
            <a:ext cx="457656" cy="53751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2" name="Google Shape;432;p42"/>
          <p:cNvCxnSpPr/>
          <p:nvPr/>
        </p:nvCxnSpPr>
        <p:spPr>
          <a:xfrm rot="-900677">
            <a:off x="3327794" y="3357839"/>
            <a:ext cx="457513" cy="53771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33" name="Google Shape;433;p42"/>
          <p:cNvCxnSpPr/>
          <p:nvPr/>
        </p:nvCxnSpPr>
        <p:spPr>
          <a:xfrm rot="9899323">
            <a:off x="419244" y="2756672"/>
            <a:ext cx="457513" cy="53755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F8B31E59-678C-40C6-9756-6CA14DF3D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5866FC-7330-4D20-BCB0-81401412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4" y="1053405"/>
            <a:ext cx="2266950" cy="2181225"/>
          </a:xfrm>
          <a:prstGeom prst="rect">
            <a:avLst/>
          </a:prstGeom>
        </p:spPr>
      </p:pic>
      <p:sp>
        <p:nvSpPr>
          <p:cNvPr id="438" name="Google Shape;438;p4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3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5372975" y="1060013"/>
            <a:ext cx="3590100" cy="3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Disqualifikation eines Spielers aufgrund kumulierter Fouls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 + U = GD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+ T = GD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 + T = GD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" name="Bild 3" descr="Probasket_Logo_709%20x%20591_ohne%20Text">
            <a:extLst>
              <a:ext uri="{FF2B5EF4-FFF2-40B4-BE49-F238E27FC236}">
                <a16:creationId xmlns:a16="http://schemas.microsoft.com/office/drawing/2014/main" id="{AE8694AD-01A6-4CDB-BD35-37083391A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43"/>
          <p:cNvCxnSpPr/>
          <p:nvPr/>
        </p:nvCxnSpPr>
        <p:spPr>
          <a:xfrm rot="-8999375">
            <a:off x="2103347" y="2338403"/>
            <a:ext cx="457656" cy="53788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5" name="Google Shape;445;p43"/>
          <p:cNvCxnSpPr/>
          <p:nvPr/>
        </p:nvCxnSpPr>
        <p:spPr>
          <a:xfrm rot="1800625">
            <a:off x="2330838" y="1408129"/>
            <a:ext cx="457656" cy="53747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46" name="Google Shape;446;p43"/>
          <p:cNvCxnSpPr/>
          <p:nvPr/>
        </p:nvCxnSpPr>
        <p:spPr>
          <a:xfrm rot="-8999375">
            <a:off x="1346286" y="2351787"/>
            <a:ext cx="457656" cy="53777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5372975" y="1060013"/>
            <a:ext cx="3590100" cy="3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Disqualifikation eines Trainers aufgrund kumulierter Fouls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f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 = GD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f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 = GD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fr" sz="3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 = GD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Bild 3" descr="Probasket_Logo_709%20x%20591_ohne%20Text">
            <a:extLst>
              <a:ext uri="{FF2B5EF4-FFF2-40B4-BE49-F238E27FC236}">
                <a16:creationId xmlns:a16="http://schemas.microsoft.com/office/drawing/2014/main" id="{6B91CF5C-05F4-4CD1-B4F3-B153331D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44"/>
          <p:cNvCxnSpPr/>
          <p:nvPr/>
        </p:nvCxnSpPr>
        <p:spPr>
          <a:xfrm rot="1800625">
            <a:off x="5148416" y="2106733"/>
            <a:ext cx="457656" cy="53747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C76F97B-336B-4AFA-9E6E-F81B2B424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93" y="2723483"/>
            <a:ext cx="5528499" cy="3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3" name="Google Shape;4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5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4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66" name="Google Shape;466;p45"/>
          <p:cNvSpPr txBox="1"/>
          <p:nvPr/>
        </p:nvSpPr>
        <p:spPr>
          <a:xfrm>
            <a:off x="446100" y="1368100"/>
            <a:ext cx="8251800" cy="2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eine Mannschaft einen Spielertrainer einsetzt kumulieren sich die Fouls unabhängig von seiner Rolle als Spieler oder als Trainer.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 </a:t>
            </a:r>
            <a:r>
              <a:rPr lang="fr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fr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 = GD     /     U + C = GD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 </a:t>
            </a:r>
            <a:r>
              <a:rPr lang="fr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fr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 </a:t>
            </a:r>
            <a:r>
              <a:rPr lang="fr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  <a:r>
              <a:rPr lang="fr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 = GD    /    T + B + B = GD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Bild 3" descr="Probasket_Logo_709%20x%20591_ohne%20Text">
            <a:extLst>
              <a:ext uri="{FF2B5EF4-FFF2-40B4-BE49-F238E27FC236}">
                <a16:creationId xmlns:a16="http://schemas.microsoft.com/office/drawing/2014/main" id="{D780B4CC-27D3-48C2-8F31-0253EBB8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/>
        </p:nvSpPr>
        <p:spPr>
          <a:xfrm>
            <a:off x="251475" y="193000"/>
            <a:ext cx="5281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Fouls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3336625" y="1171175"/>
            <a:ext cx="5651100" cy="3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eine Mannschaft das 4. Mannschaftfoul einer Periode begangen hat, muss das Signal für die 4 Mannschaftsfouls auf dem Anschreibertisch aufgestellt werden. Das Signal wird nach der Strafe des 4. Fouls aufgestellt und am Ende der Periode wieder entfernt. 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 Falle einer Zusatzperiode bleibt das Signal bestehen und die Mannschaftsfouls werden weitergezählt.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5" name="Google Shape;47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75" y="1303075"/>
            <a:ext cx="2960150" cy="29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7729EC29-76EE-464C-A03B-62FFEAD12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2" name="Google Shape;4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47"/>
          <p:cNvSpPr txBox="1"/>
          <p:nvPr/>
        </p:nvSpPr>
        <p:spPr>
          <a:xfrm>
            <a:off x="181050" y="1810700"/>
            <a:ext cx="88671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Kennzeichnen, wenn ein Spieler eingewechselt wird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Time-Outs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des laufenden Resultats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Spielerfouls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Nachführen der Mannschaftsfouls (automatisch)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4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Während dem Spiel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47"/>
          <p:cNvSpPr txBox="1"/>
          <p:nvPr/>
        </p:nvSpPr>
        <p:spPr>
          <a:xfrm rot="685198">
            <a:off x="5037233" y="2443524"/>
            <a:ext cx="4074261" cy="7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+"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 Pfeil bedienen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4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Bild 3" descr="Probasket_Logo_709%20x%20591_ohne%20Text">
            <a:extLst>
              <a:ext uri="{FF2B5EF4-FFF2-40B4-BE49-F238E27FC236}">
                <a16:creationId xmlns:a16="http://schemas.microsoft.com/office/drawing/2014/main" id="{74B1C7BA-DE5D-4B02-BB48-EEF08A6E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990356" y="1315219"/>
            <a:ext cx="6153644" cy="263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Ohne</a:t>
            </a:r>
            <a:r>
              <a:rPr lang="de-CH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Internetverbindung in der Halle: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Bei einer Internetverbindung ausserhalb der Halle wie vorher beschrieben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Dann in Firefox Seite speichern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 der Halle aus Windows Explorer die Seite laden</a:t>
            </a:r>
          </a:p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Alle Daten können auch manuell eingetragen werden</a:t>
            </a:r>
            <a:endParaRPr lang="de-CH"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07C895F3-2BA2-4C8A-853A-DEB8E9896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8118712A-8E00-4CFB-B836-A65EC777AC81}"/>
              </a:ext>
            </a:extLst>
          </p:cNvPr>
          <p:cNvSpPr txBox="1"/>
          <p:nvPr/>
        </p:nvSpPr>
        <p:spPr>
          <a:xfrm>
            <a:off x="271650" y="846550"/>
            <a:ext cx="8600700" cy="9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Spielvorbereitung </a:t>
            </a: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(mit Notebook)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8C28D-5122-4C1F-B250-FFC639A94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4" y="1460788"/>
            <a:ext cx="1316920" cy="253364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FD7D24D-90E9-4B5F-9892-49D6E733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694" y="1473288"/>
            <a:ext cx="1673678" cy="8368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406AEA-B2AC-49AD-A595-6F87E7E25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669" y="3768755"/>
            <a:ext cx="1667703" cy="836840"/>
          </a:xfrm>
          <a:prstGeom prst="rect">
            <a:avLst/>
          </a:prstGeom>
        </p:spPr>
      </p:pic>
      <p:cxnSp>
        <p:nvCxnSpPr>
          <p:cNvPr id="19" name="Google Shape;129;p20">
            <a:extLst>
              <a:ext uri="{FF2B5EF4-FFF2-40B4-BE49-F238E27FC236}">
                <a16:creationId xmlns:a16="http://schemas.microsoft.com/office/drawing/2014/main" id="{DB747A7B-F4F6-4426-BB1A-8E80D56706B8}"/>
              </a:ext>
            </a:extLst>
          </p:cNvPr>
          <p:cNvCxnSpPr>
            <a:cxnSpLocks/>
          </p:cNvCxnSpPr>
          <p:nvPr/>
        </p:nvCxnSpPr>
        <p:spPr>
          <a:xfrm flipH="1" flipV="1">
            <a:off x="2417783" y="2235829"/>
            <a:ext cx="572573" cy="39712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129;p20">
            <a:extLst>
              <a:ext uri="{FF2B5EF4-FFF2-40B4-BE49-F238E27FC236}">
                <a16:creationId xmlns:a16="http://schemas.microsoft.com/office/drawing/2014/main" id="{4AE68F7D-CF15-4B26-82B2-7383E053F9B8}"/>
              </a:ext>
            </a:extLst>
          </p:cNvPr>
          <p:cNvCxnSpPr>
            <a:cxnSpLocks/>
          </p:cNvCxnSpPr>
          <p:nvPr/>
        </p:nvCxnSpPr>
        <p:spPr>
          <a:xfrm flipH="1">
            <a:off x="2704069" y="3580438"/>
            <a:ext cx="236514" cy="672674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129;p20">
            <a:extLst>
              <a:ext uri="{FF2B5EF4-FFF2-40B4-BE49-F238E27FC236}">
                <a16:creationId xmlns:a16="http://schemas.microsoft.com/office/drawing/2014/main" id="{7AF5D65D-2DE5-469C-B3BF-68EFFEDFFAC2}"/>
              </a:ext>
            </a:extLst>
          </p:cNvPr>
          <p:cNvCxnSpPr>
            <a:cxnSpLocks/>
          </p:cNvCxnSpPr>
          <p:nvPr/>
        </p:nvCxnSpPr>
        <p:spPr>
          <a:xfrm flipH="1">
            <a:off x="938030" y="2924365"/>
            <a:ext cx="951464" cy="656073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0858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3" name="Google Shape;4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8"/>
          <p:cNvSpPr txBox="1"/>
          <p:nvPr/>
        </p:nvSpPr>
        <p:spPr>
          <a:xfrm>
            <a:off x="1979250" y="1782150"/>
            <a:ext cx="51855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der Halbzeit soll der Pfeil gemeinsam mit dem Schiedsrichter gedreht werden. 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4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" name="Bild 3" descr="Probasket_Logo_709%20x%20591_ohne%20Text">
            <a:extLst>
              <a:ext uri="{FF2B5EF4-FFF2-40B4-BE49-F238E27FC236}">
                <a16:creationId xmlns:a16="http://schemas.microsoft.com/office/drawing/2014/main" id="{0A08E9E9-FDE5-490F-9162-FCA612D45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F258AC-9793-4BC9-9072-14152480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9" y="1416101"/>
            <a:ext cx="2018959" cy="670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71825E-DBD0-4FDC-B6CE-1DCFFC972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3" y="1889812"/>
            <a:ext cx="4225890" cy="2666900"/>
          </a:xfrm>
          <a:prstGeom prst="rect">
            <a:avLst/>
          </a:prstGeom>
        </p:spPr>
      </p:pic>
      <p:sp>
        <p:nvSpPr>
          <p:cNvPr id="500" name="Google Shape;500;p4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1" name="Google Shape;50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Schiedsrichter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9"/>
          <p:cNvSpPr txBox="1"/>
          <p:nvPr/>
        </p:nvSpPr>
        <p:spPr>
          <a:xfrm>
            <a:off x="4107873" y="1606000"/>
            <a:ext cx="494614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Schiedsrichter klickt auf «Viertel abschliessen».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Werden automatisch abgeschlossen:</a:t>
            </a:r>
          </a:p>
          <a:p>
            <a:pPr marL="803275" lvl="8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Mannschaftsfouls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Spielerfouls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Laufendes Resultat des Viertels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Viertelsresultat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Time-Outs (bei der Halbzeit)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9"/>
          <p:cNvSpPr txBox="1"/>
          <p:nvPr/>
        </p:nvSpPr>
        <p:spPr>
          <a:xfrm>
            <a:off x="1396525" y="905800"/>
            <a:ext cx="5892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 Ende einer Spielperiode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44CC740F-3A36-4499-B63A-FF90DCCC2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457;p44">
            <a:extLst>
              <a:ext uri="{FF2B5EF4-FFF2-40B4-BE49-F238E27FC236}">
                <a16:creationId xmlns:a16="http://schemas.microsoft.com/office/drawing/2014/main" id="{26FB3D38-A8B3-4913-8AAD-3446D4DF611F}"/>
              </a:ext>
            </a:extLst>
          </p:cNvPr>
          <p:cNvCxnSpPr>
            <a:cxnSpLocks/>
          </p:cNvCxnSpPr>
          <p:nvPr/>
        </p:nvCxnSpPr>
        <p:spPr>
          <a:xfrm flipH="1">
            <a:off x="1742410" y="1430682"/>
            <a:ext cx="896483" cy="30025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457;p44">
            <a:extLst>
              <a:ext uri="{FF2B5EF4-FFF2-40B4-BE49-F238E27FC236}">
                <a16:creationId xmlns:a16="http://schemas.microsoft.com/office/drawing/2014/main" id="{0058B27F-3344-4C12-8B9B-54485DB191DC}"/>
              </a:ext>
            </a:extLst>
          </p:cNvPr>
          <p:cNvCxnSpPr>
            <a:cxnSpLocks/>
          </p:cNvCxnSpPr>
          <p:nvPr/>
        </p:nvCxnSpPr>
        <p:spPr>
          <a:xfrm flipH="1" flipV="1">
            <a:off x="2051696" y="2113367"/>
            <a:ext cx="717814" cy="36235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457;p44">
            <a:extLst>
              <a:ext uri="{FF2B5EF4-FFF2-40B4-BE49-F238E27FC236}">
                <a16:creationId xmlns:a16="http://schemas.microsoft.com/office/drawing/2014/main" id="{83BC2B03-5ED9-42F0-9604-73CFED7C9B59}"/>
              </a:ext>
            </a:extLst>
          </p:cNvPr>
          <p:cNvCxnSpPr>
            <a:cxnSpLocks/>
          </p:cNvCxnSpPr>
          <p:nvPr/>
        </p:nvCxnSpPr>
        <p:spPr>
          <a:xfrm flipH="1" flipV="1">
            <a:off x="875627" y="2951836"/>
            <a:ext cx="502184" cy="369808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457;p44">
            <a:extLst>
              <a:ext uri="{FF2B5EF4-FFF2-40B4-BE49-F238E27FC236}">
                <a16:creationId xmlns:a16="http://schemas.microsoft.com/office/drawing/2014/main" id="{F9B59792-57C6-405E-A2B8-FDC7C187A4A4}"/>
              </a:ext>
            </a:extLst>
          </p:cNvPr>
          <p:cNvCxnSpPr>
            <a:cxnSpLocks/>
          </p:cNvCxnSpPr>
          <p:nvPr/>
        </p:nvCxnSpPr>
        <p:spPr>
          <a:xfrm>
            <a:off x="2617861" y="3520245"/>
            <a:ext cx="680281" cy="38033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" name="Google Shape;457;p44">
            <a:extLst>
              <a:ext uri="{FF2B5EF4-FFF2-40B4-BE49-F238E27FC236}">
                <a16:creationId xmlns:a16="http://schemas.microsoft.com/office/drawing/2014/main" id="{D99AE5F2-D85A-4E36-AAEA-55CE1557751C}"/>
              </a:ext>
            </a:extLst>
          </p:cNvPr>
          <p:cNvCxnSpPr>
            <a:cxnSpLocks/>
          </p:cNvCxnSpPr>
          <p:nvPr/>
        </p:nvCxnSpPr>
        <p:spPr>
          <a:xfrm flipH="1">
            <a:off x="2769510" y="3974211"/>
            <a:ext cx="448241" cy="39679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7" name="Google Shape;457;p44">
            <a:extLst>
              <a:ext uri="{FF2B5EF4-FFF2-40B4-BE49-F238E27FC236}">
                <a16:creationId xmlns:a16="http://schemas.microsoft.com/office/drawing/2014/main" id="{F64F7B9B-92E9-49D4-BA64-4992FADB9469}"/>
              </a:ext>
            </a:extLst>
          </p:cNvPr>
          <p:cNvCxnSpPr>
            <a:cxnSpLocks/>
          </p:cNvCxnSpPr>
          <p:nvPr/>
        </p:nvCxnSpPr>
        <p:spPr>
          <a:xfrm>
            <a:off x="327101" y="1498581"/>
            <a:ext cx="134216" cy="49865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70862D90-1489-4DBB-97CA-A7C356C0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7" y="1606000"/>
            <a:ext cx="4130145" cy="2552553"/>
          </a:xfrm>
          <a:prstGeom prst="rect">
            <a:avLst/>
          </a:prstGeom>
        </p:spPr>
      </p:pic>
      <p:cxnSp>
        <p:nvCxnSpPr>
          <p:cNvPr id="16" name="Google Shape;457;p44">
            <a:extLst>
              <a:ext uri="{FF2B5EF4-FFF2-40B4-BE49-F238E27FC236}">
                <a16:creationId xmlns:a16="http://schemas.microsoft.com/office/drawing/2014/main" id="{0058B27F-3344-4C12-8B9B-54485DB191DC}"/>
              </a:ext>
            </a:extLst>
          </p:cNvPr>
          <p:cNvCxnSpPr>
            <a:cxnSpLocks/>
          </p:cNvCxnSpPr>
          <p:nvPr/>
        </p:nvCxnSpPr>
        <p:spPr>
          <a:xfrm flipH="1" flipV="1">
            <a:off x="3927362" y="3523903"/>
            <a:ext cx="717814" cy="36235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3832EB70-45D1-47C3-9FFB-3B63DB906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7" y="1579948"/>
            <a:ext cx="4130144" cy="2606477"/>
          </a:xfrm>
          <a:prstGeom prst="rect">
            <a:avLst/>
          </a:prstGeom>
        </p:spPr>
      </p:pic>
      <p:sp>
        <p:nvSpPr>
          <p:cNvPr id="500" name="Google Shape;500;p4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1" name="Google Shape;50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36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9"/>
          <p:cNvSpPr txBox="1"/>
          <p:nvPr/>
        </p:nvSpPr>
        <p:spPr>
          <a:xfrm>
            <a:off x="4107873" y="1606000"/>
            <a:ext cx="494614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Korrekturen in der abgeschlossenen Spielperiode</a:t>
            </a:r>
            <a:b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Achtung: Alle Daten der laufenden Spielperiode werden gelöscht.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Korrekturen ausführen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Viertel abschliessen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Schiedsrichter protokolliert die Korrekturen im Schiedsrichter-Rapport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9"/>
          <p:cNvSpPr txBox="1"/>
          <p:nvPr/>
        </p:nvSpPr>
        <p:spPr>
          <a:xfrm>
            <a:off x="1396525" y="905800"/>
            <a:ext cx="5892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Korrektur Spielperiode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44CC740F-3A36-4499-B63A-FF90DCCC2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457;p44">
            <a:extLst>
              <a:ext uri="{FF2B5EF4-FFF2-40B4-BE49-F238E27FC236}">
                <a16:creationId xmlns:a16="http://schemas.microsoft.com/office/drawing/2014/main" id="{26FB3D38-A8B3-4913-8AAD-3446D4DF611F}"/>
              </a:ext>
            </a:extLst>
          </p:cNvPr>
          <p:cNvCxnSpPr>
            <a:cxnSpLocks/>
          </p:cNvCxnSpPr>
          <p:nvPr/>
        </p:nvCxnSpPr>
        <p:spPr>
          <a:xfrm flipH="1">
            <a:off x="4004187" y="3256800"/>
            <a:ext cx="737420" cy="377587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21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3A6D36-8AEF-4985-B569-A5FFD92C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" y="3369227"/>
            <a:ext cx="3086100" cy="1038225"/>
          </a:xfrm>
          <a:prstGeom prst="rect">
            <a:avLst/>
          </a:prstGeom>
        </p:spPr>
      </p:pic>
      <p:sp>
        <p:nvSpPr>
          <p:cNvPr id="563" name="Google Shape;563;p5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4" name="Google Shape;5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5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55"/>
          <p:cNvSpPr txBox="1"/>
          <p:nvPr/>
        </p:nvSpPr>
        <p:spPr>
          <a:xfrm>
            <a:off x="348850" y="1716501"/>
            <a:ext cx="83943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Eine Mannschaft darf in den letzten zwei Minuten des Spiels nicht mehr als 2 Time-Outs nehmen. Wenn sie bei zwei Minuten vor Spielende noch drei Time-Outs zur Verfügung hat, wird das erste Feld leer gelassen. 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5"/>
          <p:cNvSpPr txBox="1"/>
          <p:nvPr/>
        </p:nvSpPr>
        <p:spPr>
          <a:xfrm>
            <a:off x="1396525" y="905800"/>
            <a:ext cx="6089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den letzen 2:00 Minuten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5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E5308546-D486-4228-993A-1B3CE023B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457;p44">
            <a:extLst>
              <a:ext uri="{FF2B5EF4-FFF2-40B4-BE49-F238E27FC236}">
                <a16:creationId xmlns:a16="http://schemas.microsoft.com/office/drawing/2014/main" id="{D7A833B2-6199-4441-8CBC-27400D41A297}"/>
              </a:ext>
            </a:extLst>
          </p:cNvPr>
          <p:cNvCxnSpPr>
            <a:cxnSpLocks/>
          </p:cNvCxnSpPr>
          <p:nvPr/>
        </p:nvCxnSpPr>
        <p:spPr>
          <a:xfrm flipH="1" flipV="1">
            <a:off x="997538" y="3988727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1123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57"/>
          <p:cNvSpPr txBox="1"/>
          <p:nvPr/>
        </p:nvSpPr>
        <p:spPr>
          <a:xfrm>
            <a:off x="3858491" y="1544075"/>
            <a:ext cx="5104459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15000"/>
              </a:lnSpc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de-CH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Der Schiedsrichter klickt auf «Viertel abschliessen».</a:t>
            </a:r>
          </a:p>
          <a:p>
            <a:pPr marL="457200" lvl="0" indent="-381000">
              <a:lnSpc>
                <a:spcPct val="115000"/>
              </a:lnSpc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sym typeface="Montserrat"/>
              </a:rPr>
              <a:t>Alle Offiziellen unterschreiben</a:t>
            </a:r>
            <a:r>
              <a:rPr lang="de-CH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586" name="Google Shape;586;p5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Beim Spielende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8714F6EE-47BB-40CE-BB50-E945AA3FC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8B3FD18-BD26-4FA8-86A6-1944E67C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41" y="1472288"/>
            <a:ext cx="2571750" cy="1162050"/>
          </a:xfrm>
          <a:prstGeom prst="rect">
            <a:avLst/>
          </a:prstGeom>
        </p:spPr>
      </p:pic>
      <p:cxnSp>
        <p:nvCxnSpPr>
          <p:cNvPr id="12" name="Google Shape;457;p44">
            <a:extLst>
              <a:ext uri="{FF2B5EF4-FFF2-40B4-BE49-F238E27FC236}">
                <a16:creationId xmlns:a16="http://schemas.microsoft.com/office/drawing/2014/main" id="{2A934EE4-743A-4396-8503-D6F16043BB81}"/>
              </a:ext>
            </a:extLst>
          </p:cNvPr>
          <p:cNvCxnSpPr>
            <a:cxnSpLocks/>
          </p:cNvCxnSpPr>
          <p:nvPr/>
        </p:nvCxnSpPr>
        <p:spPr>
          <a:xfrm flipH="1" flipV="1">
            <a:off x="2258236" y="1691559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EF29A9E9-447E-47BD-84E4-F1EBD202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41" y="2742889"/>
            <a:ext cx="2368186" cy="1097301"/>
          </a:xfrm>
          <a:prstGeom prst="rect">
            <a:avLst/>
          </a:prstGeom>
        </p:spPr>
      </p:pic>
      <p:cxnSp>
        <p:nvCxnSpPr>
          <p:cNvPr id="13" name="Google Shape;457;p44">
            <a:extLst>
              <a:ext uri="{FF2B5EF4-FFF2-40B4-BE49-F238E27FC236}">
                <a16:creationId xmlns:a16="http://schemas.microsoft.com/office/drawing/2014/main" id="{E3C53B98-97EB-4ECA-AAFC-C658F2C3279B}"/>
              </a:ext>
            </a:extLst>
          </p:cNvPr>
          <p:cNvCxnSpPr>
            <a:cxnSpLocks/>
          </p:cNvCxnSpPr>
          <p:nvPr/>
        </p:nvCxnSpPr>
        <p:spPr>
          <a:xfrm flipH="1" flipV="1">
            <a:off x="2585513" y="3282030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7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57"/>
          <p:cNvSpPr txBox="1"/>
          <p:nvPr/>
        </p:nvSpPr>
        <p:spPr>
          <a:xfrm>
            <a:off x="3858491" y="1544075"/>
            <a:ext cx="5104459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15000"/>
              </a:lnSpc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1. Schiedsrichter kontrolliert das Matchblatt.</a:t>
            </a:r>
            <a:endParaRPr lang="de-CH"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>
              <a:lnSpc>
                <a:spcPct val="115000"/>
              </a:lnSpc>
              <a:buClr>
                <a:schemeClr val="lt1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sym typeface="Montserrat"/>
              </a:rPr>
              <a:t>D</a:t>
            </a:r>
            <a:r>
              <a:rPr lang="de-CH" sz="1800" dirty="0">
                <a:solidFill>
                  <a:srgbClr val="FFFFFF"/>
                </a:solidFill>
                <a:latin typeface="Montserrat"/>
                <a:sym typeface="Montserrat"/>
              </a:rPr>
              <a:t>e</a:t>
            </a:r>
            <a:r>
              <a:rPr lang="fr" sz="1800" dirty="0">
                <a:solidFill>
                  <a:srgbClr val="FFFFFF"/>
                </a:solidFill>
                <a:latin typeface="Montserrat"/>
                <a:sym typeface="Montserrat"/>
              </a:rPr>
              <a:t>r 1. Schiedsrichter klickt auf «Endresultat übernehmen». Es werden eingetragen und können nicht mehr verändert werden:</a:t>
            </a:r>
          </a:p>
          <a:p>
            <a:pPr marL="803275" lvl="8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de-CH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Endresultat	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de-CH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Gewinnermannschaft</a:t>
            </a:r>
          </a:p>
          <a:p>
            <a:pPr marL="803275" lvl="7" indent="-381000">
              <a:lnSpc>
                <a:spcPct val="115000"/>
              </a:lnSpc>
              <a:buClr>
                <a:schemeClr val="lt1"/>
              </a:buClr>
              <a:buSzPts val="2400"/>
              <a:buFont typeface="Courier New" panose="02070309020205020404" pitchFamily="49" charset="0"/>
              <a:buChar char="o"/>
            </a:pPr>
            <a:r>
              <a:rPr lang="de-CH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Uhrzeit zum Spielende</a:t>
            </a:r>
            <a:endParaRPr lang="de-CH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57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Beim Spielende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8714F6EE-47BB-40CE-BB50-E945AA3FC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76F3AAA-A3CC-40B6-BB76-D93C683FC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59" y="1447800"/>
            <a:ext cx="2368186" cy="1034985"/>
          </a:xfrm>
          <a:prstGeom prst="rect">
            <a:avLst/>
          </a:prstGeom>
        </p:spPr>
      </p:pic>
      <p:cxnSp>
        <p:nvCxnSpPr>
          <p:cNvPr id="12" name="Google Shape;457;p44">
            <a:extLst>
              <a:ext uri="{FF2B5EF4-FFF2-40B4-BE49-F238E27FC236}">
                <a16:creationId xmlns:a16="http://schemas.microsoft.com/office/drawing/2014/main" id="{2A934EE4-743A-4396-8503-D6F16043BB81}"/>
              </a:ext>
            </a:extLst>
          </p:cNvPr>
          <p:cNvCxnSpPr>
            <a:cxnSpLocks/>
          </p:cNvCxnSpPr>
          <p:nvPr/>
        </p:nvCxnSpPr>
        <p:spPr>
          <a:xfrm flipH="1" flipV="1">
            <a:off x="2261840" y="2236438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43FFA63-9CE1-4C72-AA7B-A8A251781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73" y="2657750"/>
            <a:ext cx="3187314" cy="728351"/>
          </a:xfrm>
          <a:prstGeom prst="rect">
            <a:avLst/>
          </a:prstGeom>
        </p:spPr>
      </p:pic>
      <p:cxnSp>
        <p:nvCxnSpPr>
          <p:cNvPr id="15" name="Google Shape;457;p44">
            <a:extLst>
              <a:ext uri="{FF2B5EF4-FFF2-40B4-BE49-F238E27FC236}">
                <a16:creationId xmlns:a16="http://schemas.microsoft.com/office/drawing/2014/main" id="{E1AB7ACF-9753-4FB3-B571-97B38B24F2A3}"/>
              </a:ext>
            </a:extLst>
          </p:cNvPr>
          <p:cNvCxnSpPr>
            <a:cxnSpLocks/>
          </p:cNvCxnSpPr>
          <p:nvPr/>
        </p:nvCxnSpPr>
        <p:spPr>
          <a:xfrm>
            <a:off x="1085850" y="2571750"/>
            <a:ext cx="898175" cy="29026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457;p44">
            <a:extLst>
              <a:ext uri="{FF2B5EF4-FFF2-40B4-BE49-F238E27FC236}">
                <a16:creationId xmlns:a16="http://schemas.microsoft.com/office/drawing/2014/main" id="{E3C53B98-97EB-4ECA-AAFC-C658F2C3279B}"/>
              </a:ext>
            </a:extLst>
          </p:cNvPr>
          <p:cNvCxnSpPr>
            <a:cxnSpLocks/>
          </p:cNvCxnSpPr>
          <p:nvPr/>
        </p:nvCxnSpPr>
        <p:spPr>
          <a:xfrm flipH="1" flipV="1">
            <a:off x="2410794" y="3099717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51873DED-1876-4E7C-AE03-7FFE5260D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59" y="3653939"/>
            <a:ext cx="3400425" cy="621082"/>
          </a:xfrm>
          <a:prstGeom prst="rect">
            <a:avLst/>
          </a:prstGeom>
        </p:spPr>
      </p:pic>
      <p:cxnSp>
        <p:nvCxnSpPr>
          <p:cNvPr id="18" name="Google Shape;457;p44">
            <a:extLst>
              <a:ext uri="{FF2B5EF4-FFF2-40B4-BE49-F238E27FC236}">
                <a16:creationId xmlns:a16="http://schemas.microsoft.com/office/drawing/2014/main" id="{506BD681-3AEB-4625-8A0E-945D434FBEE9}"/>
              </a:ext>
            </a:extLst>
          </p:cNvPr>
          <p:cNvCxnSpPr>
            <a:cxnSpLocks/>
          </p:cNvCxnSpPr>
          <p:nvPr/>
        </p:nvCxnSpPr>
        <p:spPr>
          <a:xfrm flipH="1" flipV="1">
            <a:off x="1585469" y="4065658"/>
            <a:ext cx="797974" cy="41872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923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3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63"/>
          <p:cNvSpPr txBox="1"/>
          <p:nvPr/>
        </p:nvSpPr>
        <p:spPr>
          <a:xfrm>
            <a:off x="3299872" y="1823723"/>
            <a:ext cx="5691112" cy="18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sym typeface="Montserrat"/>
              </a:rPr>
              <a:t>Der 1. Schiedsrichter erstellt das PDF des Matchblattes.</a:t>
            </a:r>
            <a:endParaRPr sz="1800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E-Mail erstellen.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Adressen der Homologationsstelle, der Trainer und des 1. Schiedsrichters werden automatich eingefüllt.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PDF anhängen und versenden.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63"/>
          <p:cNvSpPr txBox="1"/>
          <p:nvPr/>
        </p:nvSpPr>
        <p:spPr>
          <a:xfrm>
            <a:off x="1396525" y="905800"/>
            <a:ext cx="4971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 Ende des Spiels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p6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" name="Bild 3" descr="Probasket_Logo_709%20x%20591_ohne%20Text">
            <a:extLst>
              <a:ext uri="{FF2B5EF4-FFF2-40B4-BE49-F238E27FC236}">
                <a16:creationId xmlns:a16="http://schemas.microsoft.com/office/drawing/2014/main" id="{0465C0EC-4D7B-444E-BB52-506A7E341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8CFF06-0C5C-4CDA-A431-43236CD85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1" y="1598195"/>
            <a:ext cx="3218051" cy="417155"/>
          </a:xfrm>
          <a:prstGeom prst="rect">
            <a:avLst/>
          </a:prstGeom>
        </p:spPr>
      </p:pic>
      <p:cxnSp>
        <p:nvCxnSpPr>
          <p:cNvPr id="12" name="Google Shape;457;p44">
            <a:extLst>
              <a:ext uri="{FF2B5EF4-FFF2-40B4-BE49-F238E27FC236}">
                <a16:creationId xmlns:a16="http://schemas.microsoft.com/office/drawing/2014/main" id="{904E2190-6794-4131-AA99-20225265B87A}"/>
              </a:ext>
            </a:extLst>
          </p:cNvPr>
          <p:cNvCxnSpPr>
            <a:cxnSpLocks/>
          </p:cNvCxnSpPr>
          <p:nvPr/>
        </p:nvCxnSpPr>
        <p:spPr>
          <a:xfrm flipH="1">
            <a:off x="1771310" y="1438716"/>
            <a:ext cx="750163" cy="249574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457;p44">
            <a:extLst>
              <a:ext uri="{FF2B5EF4-FFF2-40B4-BE49-F238E27FC236}">
                <a16:creationId xmlns:a16="http://schemas.microsoft.com/office/drawing/2014/main" id="{CD1069F7-3A67-4D12-A385-8A599E53C274}"/>
              </a:ext>
            </a:extLst>
          </p:cNvPr>
          <p:cNvCxnSpPr>
            <a:cxnSpLocks/>
          </p:cNvCxnSpPr>
          <p:nvPr/>
        </p:nvCxnSpPr>
        <p:spPr>
          <a:xfrm flipH="1">
            <a:off x="2896258" y="1402728"/>
            <a:ext cx="796732" cy="26854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2D618F3-E39A-412E-ADE0-CC49360F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1" y="2046035"/>
            <a:ext cx="3273277" cy="2464585"/>
          </a:xfrm>
          <a:prstGeom prst="rect">
            <a:avLst/>
          </a:prstGeom>
        </p:spPr>
      </p:pic>
      <p:cxnSp>
        <p:nvCxnSpPr>
          <p:cNvPr id="14" name="Google Shape;457;p44">
            <a:extLst>
              <a:ext uri="{FF2B5EF4-FFF2-40B4-BE49-F238E27FC236}">
                <a16:creationId xmlns:a16="http://schemas.microsoft.com/office/drawing/2014/main" id="{7CCB0C9F-8633-434C-BD58-9945079185F8}"/>
              </a:ext>
            </a:extLst>
          </p:cNvPr>
          <p:cNvCxnSpPr>
            <a:cxnSpLocks/>
          </p:cNvCxnSpPr>
          <p:nvPr/>
        </p:nvCxnSpPr>
        <p:spPr>
          <a:xfrm flipV="1">
            <a:off x="248719" y="3183368"/>
            <a:ext cx="100131" cy="54848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457;p44">
            <a:extLst>
              <a:ext uri="{FF2B5EF4-FFF2-40B4-BE49-F238E27FC236}">
                <a16:creationId xmlns:a16="http://schemas.microsoft.com/office/drawing/2014/main" id="{22B5C5F6-A483-429B-B234-6C522A4B1512}"/>
              </a:ext>
            </a:extLst>
          </p:cNvPr>
          <p:cNvCxnSpPr>
            <a:cxnSpLocks/>
          </p:cNvCxnSpPr>
          <p:nvPr/>
        </p:nvCxnSpPr>
        <p:spPr>
          <a:xfrm flipH="1">
            <a:off x="1743547" y="2928114"/>
            <a:ext cx="831942" cy="235743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926870" y="1339074"/>
            <a:ext cx="6153644" cy="263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Ohne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Internetverbindung in der Halle: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Bei Internetverbindung ausserhalb der Halle Spielnummer eintragen und Spieldaten laden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Falls mehrere Spiele: Matchblatt zurücksetzen und neues Spiel laden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Browser nicht schliessen</a:t>
            </a:r>
          </a:p>
          <a:p>
            <a:pPr marL="419100" lvl="4" indent="-342900">
              <a:lnSpc>
                <a:spcPct val="150000"/>
              </a:lnSpc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 der Halle die Spiele laden (</a:t>
            </a:r>
            <a:r>
              <a:rPr lang="de-CH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ps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de-CH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page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CH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de-CH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ws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= web </a:t>
            </a:r>
            <a:r>
              <a:rPr lang="de-CH" sz="16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  <a:r>
              <a:rPr lang="de-CH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Alle Daten können auch manuell eingetragen werden</a:t>
            </a:r>
            <a:endParaRPr lang="de-CH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6200" lvl="4">
              <a:lnSpc>
                <a:spcPct val="150000"/>
              </a:lnSpc>
              <a:buClr>
                <a:srgbClr val="FFFFFF"/>
              </a:buClr>
              <a:buSzPts val="2400"/>
            </a:pPr>
            <a:endParaRPr lang="de-CH" sz="1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" name="Bild 3" descr="Probasket_Logo_709%20x%20591_ohne%20Text">
            <a:extLst>
              <a:ext uri="{FF2B5EF4-FFF2-40B4-BE49-F238E27FC236}">
                <a16:creationId xmlns:a16="http://schemas.microsoft.com/office/drawing/2014/main" id="{07C895F3-2BA2-4C8A-853A-DEB8E9896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8118712A-8E00-4CFB-B836-A65EC777AC81}"/>
              </a:ext>
            </a:extLst>
          </p:cNvPr>
          <p:cNvSpPr txBox="1"/>
          <p:nvPr/>
        </p:nvSpPr>
        <p:spPr>
          <a:xfrm>
            <a:off x="271650" y="846550"/>
            <a:ext cx="8600700" cy="9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Clr>
                <a:srgbClr val="FFFFFF"/>
              </a:buClr>
              <a:buSzPts val="2400"/>
            </a:pPr>
            <a:r>
              <a:rPr lang="de-CH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Spielvorbereitung </a:t>
            </a: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(mit Tablet)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3FB9089-B6C4-4353-80A2-127C6DB0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64" y="1612796"/>
            <a:ext cx="2197754" cy="858170"/>
          </a:xfrm>
          <a:prstGeom prst="rect">
            <a:avLst/>
          </a:prstGeom>
        </p:spPr>
      </p:pic>
      <p:cxnSp>
        <p:nvCxnSpPr>
          <p:cNvPr id="17" name="Google Shape;129;p20">
            <a:extLst>
              <a:ext uri="{FF2B5EF4-FFF2-40B4-BE49-F238E27FC236}">
                <a16:creationId xmlns:a16="http://schemas.microsoft.com/office/drawing/2014/main" id="{74F3BE26-00DA-4A59-8E2C-B946C4CA9645}"/>
              </a:ext>
            </a:extLst>
          </p:cNvPr>
          <p:cNvCxnSpPr>
            <a:cxnSpLocks/>
          </p:cNvCxnSpPr>
          <p:nvPr/>
        </p:nvCxnSpPr>
        <p:spPr>
          <a:xfrm flipV="1">
            <a:off x="980165" y="1892300"/>
            <a:ext cx="404076" cy="578666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129;p20">
            <a:extLst>
              <a:ext uri="{FF2B5EF4-FFF2-40B4-BE49-F238E27FC236}">
                <a16:creationId xmlns:a16="http://schemas.microsoft.com/office/drawing/2014/main" id="{4A9F4E11-0446-407A-83BA-BC47A9A76BD7}"/>
              </a:ext>
            </a:extLst>
          </p:cNvPr>
          <p:cNvCxnSpPr>
            <a:cxnSpLocks/>
          </p:cNvCxnSpPr>
          <p:nvPr/>
        </p:nvCxnSpPr>
        <p:spPr>
          <a:xfrm flipH="1" flipV="1">
            <a:off x="2354297" y="1908932"/>
            <a:ext cx="572573" cy="39712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3F74B8D9-B1D1-4354-8682-D1E248BB6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50" y="3586031"/>
            <a:ext cx="1855023" cy="10805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63615A-3445-4E56-BE36-856831AD6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50" y="2544943"/>
            <a:ext cx="2420406" cy="932147"/>
          </a:xfrm>
          <a:prstGeom prst="rect">
            <a:avLst/>
          </a:prstGeom>
        </p:spPr>
      </p:pic>
      <p:cxnSp>
        <p:nvCxnSpPr>
          <p:cNvPr id="21" name="Google Shape;129;p20">
            <a:extLst>
              <a:ext uri="{FF2B5EF4-FFF2-40B4-BE49-F238E27FC236}">
                <a16:creationId xmlns:a16="http://schemas.microsoft.com/office/drawing/2014/main" id="{7AF5D65D-2DE5-469C-B3BF-68EFFEDFFAC2}"/>
              </a:ext>
            </a:extLst>
          </p:cNvPr>
          <p:cNvCxnSpPr>
            <a:cxnSpLocks/>
          </p:cNvCxnSpPr>
          <p:nvPr/>
        </p:nvCxnSpPr>
        <p:spPr>
          <a:xfrm flipH="1">
            <a:off x="2572450" y="3120983"/>
            <a:ext cx="577070" cy="106319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" name="Google Shape;129;p20">
            <a:extLst>
              <a:ext uri="{FF2B5EF4-FFF2-40B4-BE49-F238E27FC236}">
                <a16:creationId xmlns:a16="http://schemas.microsoft.com/office/drawing/2014/main" id="{DB747A7B-F4F6-4426-BB1A-8E80D56706B8}"/>
              </a:ext>
            </a:extLst>
          </p:cNvPr>
          <p:cNvCxnSpPr>
            <a:cxnSpLocks/>
          </p:cNvCxnSpPr>
          <p:nvPr/>
        </p:nvCxnSpPr>
        <p:spPr>
          <a:xfrm flipH="1" flipV="1">
            <a:off x="510981" y="3715973"/>
            <a:ext cx="576601" cy="20289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129;p20">
            <a:extLst>
              <a:ext uri="{FF2B5EF4-FFF2-40B4-BE49-F238E27FC236}">
                <a16:creationId xmlns:a16="http://schemas.microsoft.com/office/drawing/2014/main" id="{4AE68F7D-CF15-4B26-82B2-7383E053F9B8}"/>
              </a:ext>
            </a:extLst>
          </p:cNvPr>
          <p:cNvCxnSpPr>
            <a:cxnSpLocks/>
          </p:cNvCxnSpPr>
          <p:nvPr/>
        </p:nvCxnSpPr>
        <p:spPr>
          <a:xfrm>
            <a:off x="181050" y="4076560"/>
            <a:ext cx="588676" cy="170621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9451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81050" y="1122575"/>
            <a:ext cx="86007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lls D</a:t>
            </a:r>
            <a:r>
              <a:rPr lang="de-CH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 nicht korrekt, korrigieren:</a:t>
            </a:r>
          </a:p>
          <a:p>
            <a:pPr marL="457200" lvl="4" indent="-381000">
              <a:lnSpc>
                <a:spcPct val="150000"/>
              </a:lnSpc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Name der Mannschaften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4" indent="-381000">
              <a:lnSpc>
                <a:spcPct val="150000"/>
              </a:lnSpc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Matchblattkopf </a:t>
            </a:r>
            <a:r>
              <a:rPr lang="fr" i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(Spielnummer, Liga, Datum, usw.)</a:t>
            </a:r>
            <a:endParaRPr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4" indent="-381000">
              <a:lnSpc>
                <a:spcPct val="150000"/>
              </a:lnSpc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Mannschaftsbereich :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3" indent="-381000">
              <a:lnSpc>
                <a:spcPct val="150000"/>
              </a:lnSpc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Spieler / Trainer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/>
          <p:nvPr/>
        </p:nvSpPr>
        <p:spPr>
          <a:xfrm rot="897650">
            <a:off x="6269028" y="1789964"/>
            <a:ext cx="2484519" cy="2504674"/>
          </a:xfrm>
          <a:prstGeom prst="donut">
            <a:avLst>
              <a:gd name="adj" fmla="val 390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Spätestens</a:t>
            </a:r>
            <a:endParaRPr sz="50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0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15 M</a:t>
            </a:r>
            <a:r>
              <a:rPr lang="fr" sz="30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in.</a:t>
            </a:r>
            <a:endParaRPr sz="30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vor Spielbeginn</a:t>
            </a:r>
            <a:endParaRPr sz="1800" b="1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" name="Bild 3" descr="Probasket_Logo_709%20x%20591_ohne%20Text">
            <a:extLst>
              <a:ext uri="{FF2B5EF4-FFF2-40B4-BE49-F238E27FC236}">
                <a16:creationId xmlns:a16="http://schemas.microsoft.com/office/drawing/2014/main" id="{2226A853-09A4-48CE-A5BB-FB157E88F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2D6E26-3AC6-487B-B914-CEFC97342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0" y="892334"/>
            <a:ext cx="8781900" cy="3509505"/>
          </a:xfrm>
          <a:prstGeom prst="rect">
            <a:avLst/>
          </a:prstGeom>
        </p:spPr>
      </p:pic>
      <p:sp>
        <p:nvSpPr>
          <p:cNvPr id="81" name="Google Shape;81;p1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algn="ctr"/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268058" y="934205"/>
            <a:ext cx="2485971" cy="58431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5;p16">
            <a:extLst>
              <a:ext uri="{FF2B5EF4-FFF2-40B4-BE49-F238E27FC236}">
                <a16:creationId xmlns:a16="http://schemas.microsoft.com/office/drawing/2014/main" id="{A01C8E64-6C8F-49FE-AC5D-8971FC252CA8}"/>
              </a:ext>
            </a:extLst>
          </p:cNvPr>
          <p:cNvSpPr/>
          <p:nvPr/>
        </p:nvSpPr>
        <p:spPr>
          <a:xfrm>
            <a:off x="2028686" y="1996300"/>
            <a:ext cx="1643781" cy="1966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29;p20">
            <a:extLst>
              <a:ext uri="{FF2B5EF4-FFF2-40B4-BE49-F238E27FC236}">
                <a16:creationId xmlns:a16="http://schemas.microsoft.com/office/drawing/2014/main" id="{5FAC9272-15DE-437B-A3E7-E18FE75C83B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434576" y="1837376"/>
            <a:ext cx="407682" cy="407305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" name="Google Shape;85;p16">
            <a:extLst>
              <a:ext uri="{FF2B5EF4-FFF2-40B4-BE49-F238E27FC236}">
                <a16:creationId xmlns:a16="http://schemas.microsoft.com/office/drawing/2014/main" id="{978BFD79-B234-42F4-8FF8-F22BC47F9256}"/>
              </a:ext>
            </a:extLst>
          </p:cNvPr>
          <p:cNvSpPr/>
          <p:nvPr/>
        </p:nvSpPr>
        <p:spPr>
          <a:xfrm>
            <a:off x="5234495" y="1957964"/>
            <a:ext cx="1738733" cy="200443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129;p20">
            <a:extLst>
              <a:ext uri="{FF2B5EF4-FFF2-40B4-BE49-F238E27FC236}">
                <a16:creationId xmlns:a16="http://schemas.microsoft.com/office/drawing/2014/main" id="{0D451FD7-B3C9-48F3-8D76-D4DAD35A28BA}"/>
              </a:ext>
            </a:extLst>
          </p:cNvPr>
          <p:cNvCxnSpPr>
            <a:cxnSpLocks/>
          </p:cNvCxnSpPr>
          <p:nvPr/>
        </p:nvCxnSpPr>
        <p:spPr>
          <a:xfrm flipH="1" flipV="1">
            <a:off x="2696261" y="3590658"/>
            <a:ext cx="508764" cy="48126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" name="Google Shape;129;p20">
            <a:extLst>
              <a:ext uri="{FF2B5EF4-FFF2-40B4-BE49-F238E27FC236}">
                <a16:creationId xmlns:a16="http://schemas.microsoft.com/office/drawing/2014/main" id="{6DB70535-DD91-4BC9-B4BA-C7AC20BE6FAA}"/>
              </a:ext>
            </a:extLst>
          </p:cNvPr>
          <p:cNvCxnSpPr>
            <a:cxnSpLocks/>
          </p:cNvCxnSpPr>
          <p:nvPr/>
        </p:nvCxnSpPr>
        <p:spPr>
          <a:xfrm flipH="1" flipV="1">
            <a:off x="5852622" y="3590658"/>
            <a:ext cx="508764" cy="481262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129;p20">
            <a:extLst>
              <a:ext uri="{FF2B5EF4-FFF2-40B4-BE49-F238E27FC236}">
                <a16:creationId xmlns:a16="http://schemas.microsoft.com/office/drawing/2014/main" id="{4FF32C2B-6849-4B07-9DB3-3BDA9383D8B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328319" y="1837376"/>
            <a:ext cx="1292831" cy="424674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3" name="Bild 3" descr="Probasket_Logo_709%20x%20591_ohne%20Text">
            <a:extLst>
              <a:ext uri="{FF2B5EF4-FFF2-40B4-BE49-F238E27FC236}">
                <a16:creationId xmlns:a16="http://schemas.microsoft.com/office/drawing/2014/main" id="{49263670-2760-4674-A98F-CCD4196CE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C030FC-F4E3-4F94-91B1-6EB19280ACF6}"/>
              </a:ext>
            </a:extLst>
          </p:cNvPr>
          <p:cNvSpPr txBox="1"/>
          <p:nvPr/>
        </p:nvSpPr>
        <p:spPr>
          <a:xfrm>
            <a:off x="3842258" y="1606543"/>
            <a:ext cx="148606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Zur Bearbeitung hier klicken</a:t>
            </a:r>
            <a:endParaRPr lang="de-CH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E9BC1D-872C-48FF-938F-C2F2049D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5" y="2397404"/>
            <a:ext cx="8511249" cy="1377393"/>
          </a:xfrm>
          <a:prstGeom prst="rect">
            <a:avLst/>
          </a:prstGeom>
        </p:spPr>
      </p:pic>
      <p:sp>
        <p:nvSpPr>
          <p:cNvPr id="102" name="Google Shape;102;p1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833356" y="2494430"/>
            <a:ext cx="2627132" cy="118334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6;p18">
            <a:extLst>
              <a:ext uri="{FF2B5EF4-FFF2-40B4-BE49-F238E27FC236}">
                <a16:creationId xmlns:a16="http://schemas.microsoft.com/office/drawing/2014/main" id="{1BDB24D8-2711-46AC-B227-4BC3D9E8F0F9}"/>
              </a:ext>
            </a:extLst>
          </p:cNvPr>
          <p:cNvSpPr/>
          <p:nvPr/>
        </p:nvSpPr>
        <p:spPr>
          <a:xfrm>
            <a:off x="6133171" y="2494430"/>
            <a:ext cx="2535044" cy="118334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Bild 3" descr="Probasket_Logo_709%20x%20591_ohne%20Text">
            <a:extLst>
              <a:ext uri="{FF2B5EF4-FFF2-40B4-BE49-F238E27FC236}">
                <a16:creationId xmlns:a16="http://schemas.microsoft.com/office/drawing/2014/main" id="{E2C54DD8-A9E7-4DF1-8C9D-E6149DB4A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4;p15">
            <a:extLst>
              <a:ext uri="{FF2B5EF4-FFF2-40B4-BE49-F238E27FC236}">
                <a16:creationId xmlns:a16="http://schemas.microsoft.com/office/drawing/2014/main" id="{DCBFA91C-8362-4F52-9D01-E46FEA5CFD82}"/>
              </a:ext>
            </a:extLst>
          </p:cNvPr>
          <p:cNvSpPr txBox="1"/>
          <p:nvPr/>
        </p:nvSpPr>
        <p:spPr>
          <a:xfrm>
            <a:off x="181050" y="1122575"/>
            <a:ext cx="8600700" cy="93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Offiziellen und Schiedsrichter tragen sich ein </a:t>
            </a:r>
            <a:b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(falls sie nicht von Basketplan übernommen werden)</a:t>
            </a: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48850" y="237550"/>
            <a:ext cx="68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3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81050" y="1122575"/>
            <a:ext cx="86007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●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Trainer muss :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 Kapitän bezeichnen (CAP)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die Starting-Five bezeichnen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○"/>
            </a:pPr>
            <a:r>
              <a:rPr lang="f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das Matchblatt unterschreiben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/>
          <p:nvPr/>
        </p:nvSpPr>
        <p:spPr>
          <a:xfrm rot="897650">
            <a:off x="6177139" y="1806624"/>
            <a:ext cx="2484519" cy="2504674"/>
          </a:xfrm>
          <a:prstGeom prst="donut">
            <a:avLst>
              <a:gd name="adj" fmla="val 390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Spätestens</a:t>
            </a:r>
            <a:endParaRPr sz="5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10 M</a:t>
            </a:r>
            <a:r>
              <a:rPr lang="fr" sz="3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in.</a:t>
            </a:r>
            <a:endParaRPr sz="30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vor Spielbeginn</a:t>
            </a:r>
            <a:endParaRPr sz="1800"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	      #</a:t>
            </a:r>
            <a:r>
              <a:rPr lang="en-US" sz="18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weareswissbasketball</a:t>
            </a:r>
            <a:r>
              <a:rPr lang="en-US" sz="1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		www.probasket.ch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43775" y="3554675"/>
            <a:ext cx="53526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Zuerst muss der Trainer der Mannschaft A die Angaben machen.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Bild 3" descr="Probasket_Logo_709%20x%20591_ohne%20Text">
            <a:extLst>
              <a:ext uri="{FF2B5EF4-FFF2-40B4-BE49-F238E27FC236}">
                <a16:creationId xmlns:a16="http://schemas.microsoft.com/office/drawing/2014/main" id="{4F338A20-B35D-4A91-BC45-6F3150D4B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96" y="78813"/>
            <a:ext cx="1035903" cy="85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Microsoft Office PowerPoint</Application>
  <PresentationFormat>Bildschirmpräsentation (16:9)</PresentationFormat>
  <Paragraphs>256</Paragraphs>
  <Slides>46</Slides>
  <Notes>46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2" baseType="lpstr">
      <vt:lpstr>Courier New</vt:lpstr>
      <vt:lpstr>Impact</vt:lpstr>
      <vt:lpstr>Arial</vt:lpstr>
      <vt:lpstr>Bree Serif</vt:lpstr>
      <vt:lpstr>Montserrat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Alfio Russo</cp:lastModifiedBy>
  <cp:revision>85</cp:revision>
  <dcterms:modified xsi:type="dcterms:W3CDTF">2019-09-09T23:38:34Z</dcterms:modified>
</cp:coreProperties>
</file>